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6" r:id="rId2"/>
    <p:sldId id="260" r:id="rId3"/>
    <p:sldId id="261" r:id="rId4"/>
    <p:sldId id="258" r:id="rId5"/>
    <p:sldId id="299" r:id="rId6"/>
    <p:sldId id="300" r:id="rId7"/>
    <p:sldId id="278" r:id="rId8"/>
    <p:sldId id="263" r:id="rId9"/>
    <p:sldId id="298" r:id="rId10"/>
    <p:sldId id="302" r:id="rId11"/>
    <p:sldId id="303" r:id="rId12"/>
    <p:sldId id="296" r:id="rId13"/>
    <p:sldId id="265" r:id="rId14"/>
    <p:sldId id="268" r:id="rId15"/>
    <p:sldId id="307" r:id="rId16"/>
    <p:sldId id="306" r:id="rId17"/>
    <p:sldId id="308" r:id="rId18"/>
    <p:sldId id="271" r:id="rId19"/>
    <p:sldId id="304" r:id="rId20"/>
    <p:sldId id="309" r:id="rId21"/>
    <p:sldId id="270" r:id="rId22"/>
    <p:sldId id="310" r:id="rId23"/>
    <p:sldId id="311" r:id="rId24"/>
    <p:sldId id="312" r:id="rId25"/>
    <p:sldId id="313" r:id="rId26"/>
    <p:sldId id="277" r:id="rId27"/>
    <p:sldId id="284" r:id="rId28"/>
    <p:sldId id="285" r:id="rId29"/>
    <p:sldId id="292"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91"/>
    <p:restoredTop sz="86574"/>
  </p:normalViewPr>
  <p:slideViewPr>
    <p:cSldViewPr snapToGrid="0" snapToObjects="1">
      <p:cViewPr varScale="1">
        <p:scale>
          <a:sx n="96" d="100"/>
          <a:sy n="96" d="100"/>
        </p:scale>
        <p:origin x="1712"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66815-87AC-4041-A8D9-372820341720}" type="datetimeFigureOut">
              <a:rPr lang="en-US" smtClean="0"/>
              <a:t>11/6/19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D6532-0D93-2E46-8D8D-35E716CACC0D}" type="slidenum">
              <a:rPr lang="en-US" smtClean="0"/>
              <a:t>‹#›</a:t>
            </a:fld>
            <a:endParaRPr lang="en-US" dirty="0"/>
          </a:p>
        </p:txBody>
      </p:sp>
    </p:spTree>
    <p:extLst>
      <p:ext uri="{BB962C8B-B14F-4D97-AF65-F5344CB8AC3E}">
        <p14:creationId xmlns:p14="http://schemas.microsoft.com/office/powerpoint/2010/main" val="4273060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Thank you it’s great to be part of this session.  And I’m glad so many of you stuck around this afternoon. </a:t>
            </a:r>
          </a:p>
        </p:txBody>
      </p:sp>
      <p:sp>
        <p:nvSpPr>
          <p:cNvPr id="4" name="Slide Number Placeholder 3"/>
          <p:cNvSpPr>
            <a:spLocks noGrp="1"/>
          </p:cNvSpPr>
          <p:nvPr>
            <p:ph type="sldNum" sz="quarter" idx="10"/>
          </p:nvPr>
        </p:nvSpPr>
        <p:spPr/>
        <p:txBody>
          <a:bodyPr/>
          <a:lstStyle/>
          <a:p>
            <a:fld id="{552D6532-0D93-2E46-8D8D-35E716CACC0D}" type="slidenum">
              <a:rPr lang="en-US" smtClean="0"/>
              <a:t>1</a:t>
            </a:fld>
            <a:endParaRPr lang="en-US" dirty="0"/>
          </a:p>
        </p:txBody>
      </p:sp>
    </p:spTree>
    <p:extLst>
      <p:ext uri="{BB962C8B-B14F-4D97-AF65-F5344CB8AC3E}">
        <p14:creationId xmlns:p14="http://schemas.microsoft.com/office/powerpoint/2010/main" val="664246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As I said earlier, HOIs result from interaction modification.  But we need to dig into this more </a:t>
            </a:r>
          </a:p>
        </p:txBody>
      </p:sp>
      <p:sp>
        <p:nvSpPr>
          <p:cNvPr id="4" name="Slide Number Placeholder 3"/>
          <p:cNvSpPr>
            <a:spLocks noGrp="1"/>
          </p:cNvSpPr>
          <p:nvPr>
            <p:ph type="sldNum" sz="quarter" idx="10"/>
          </p:nvPr>
        </p:nvSpPr>
        <p:spPr/>
        <p:txBody>
          <a:bodyPr/>
          <a:lstStyle/>
          <a:p>
            <a:fld id="{552D6532-0D93-2E46-8D8D-35E716CACC0D}" type="slidenum">
              <a:rPr lang="en-US" smtClean="0"/>
              <a:t>12</a:t>
            </a:fld>
            <a:endParaRPr lang="en-US" dirty="0"/>
          </a:p>
        </p:txBody>
      </p:sp>
    </p:spTree>
    <p:extLst>
      <p:ext uri="{BB962C8B-B14F-4D97-AF65-F5344CB8AC3E}">
        <p14:creationId xmlns:p14="http://schemas.microsoft.com/office/powerpoint/2010/main" val="347749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model we developed is inspired by the life history of California annual plants. </a:t>
            </a:r>
          </a:p>
          <a:p>
            <a:endParaRPr lang="en-US" dirty="0"/>
          </a:p>
          <a:p>
            <a:r>
              <a:rPr lang="en-US" dirty="0"/>
              <a:t>In California the rainfall is restricted to the winter and early spring.  </a:t>
            </a:r>
          </a:p>
          <a:p>
            <a:endParaRPr lang="en-US" dirty="0"/>
          </a:p>
          <a:p>
            <a:r>
              <a:rPr lang="en-US" dirty="0"/>
              <a:t>This means annual plants have a very limited window of time when soil resources are sufficient for growth, basically from late winter into spring, and then in the summer things get too dry and all the plants flower and senesce.  </a:t>
            </a:r>
          </a:p>
          <a:p>
            <a:endParaRPr lang="en-US" dirty="0"/>
          </a:p>
          <a:p>
            <a:r>
              <a:rPr lang="en-US" dirty="0"/>
              <a:t>This figure from work by Oscar </a:t>
            </a:r>
            <a:r>
              <a:rPr lang="en-US" dirty="0" err="1"/>
              <a:t>Gody</a:t>
            </a:r>
            <a:r>
              <a:rPr lang="en-US" dirty="0"/>
              <a:t> and Jonathan Levine shows the typical growth trajectory of three annual plant species over the course of a growing season.  </a:t>
            </a:r>
          </a:p>
          <a:p>
            <a:endParaRPr lang="en-US" dirty="0"/>
          </a:p>
          <a:p>
            <a:r>
              <a:rPr lang="en-US" dirty="0"/>
              <a:t>You can see that these species each reach a point during the year where the stop growing, and this is a species specific traits.  </a:t>
            </a:r>
          </a:p>
          <a:p>
            <a:endParaRPr lang="en-US" dirty="0"/>
          </a:p>
          <a:p>
            <a:r>
              <a:rPr lang="en-US" dirty="0"/>
              <a:t>The species shown in white grows early and then stops growing at about day 150.  </a:t>
            </a:r>
          </a:p>
          <a:p>
            <a:endParaRPr lang="en-US" dirty="0"/>
          </a:p>
          <a:p>
            <a:r>
              <a:rPr lang="en-US" dirty="0"/>
              <a:t>While the species shown in black is a late season species that grows late into the summer and stops growing at day 250.  </a:t>
            </a:r>
          </a:p>
        </p:txBody>
      </p:sp>
      <p:sp>
        <p:nvSpPr>
          <p:cNvPr id="4" name="Slide Number Placeholder 3"/>
          <p:cNvSpPr>
            <a:spLocks noGrp="1"/>
          </p:cNvSpPr>
          <p:nvPr>
            <p:ph type="sldNum" sz="quarter" idx="10"/>
          </p:nvPr>
        </p:nvSpPr>
        <p:spPr/>
        <p:txBody>
          <a:bodyPr/>
          <a:lstStyle/>
          <a:p>
            <a:fld id="{552D6532-0D93-2E46-8D8D-35E716CACC0D}" type="slidenum">
              <a:rPr lang="en-US" smtClean="0"/>
              <a:t>13</a:t>
            </a:fld>
            <a:endParaRPr lang="en-US" dirty="0"/>
          </a:p>
        </p:txBody>
      </p:sp>
    </p:spTree>
    <p:extLst>
      <p:ext uri="{BB962C8B-B14F-4D97-AF65-F5344CB8AC3E}">
        <p14:creationId xmlns:p14="http://schemas.microsoft.com/office/powerpoint/2010/main" val="385752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created a simulation model that captures some of these dynamics.  </a:t>
            </a:r>
          </a:p>
          <a:p>
            <a:endParaRPr lang="en-US" dirty="0"/>
          </a:p>
          <a:p>
            <a:r>
              <a:rPr lang="en-US" dirty="0"/>
              <a:t>It explicitly tracks a single resource, which you could imagine is soil moisture.  In this figure on the right you can see the resource is continually declining throughout the year.   </a:t>
            </a:r>
          </a:p>
          <a:p>
            <a:endParaRPr lang="en-US" dirty="0"/>
          </a:p>
          <a:p>
            <a:r>
              <a:rPr lang="en-US" dirty="0"/>
              <a:t>Plants draw that resource down over time and it is never replenished--reflecting the lack of spring and summer rain in this system. </a:t>
            </a:r>
          </a:p>
          <a:p>
            <a:endParaRPr lang="en-US" dirty="0"/>
          </a:p>
          <a:p>
            <a:r>
              <a:rPr lang="en-US" dirty="0"/>
              <a:t>Plant growth, is shown in this lower figure on the right.   You can see the growth trajectories of three different species shown in different colors.  Species one is the earliest species shown in black, species two shown in red grows a little later into the season, and species three is the latest growing species shown in blue.  </a:t>
            </a:r>
          </a:p>
          <a:p>
            <a:endParaRPr lang="en-US" dirty="0"/>
          </a:p>
          <a:p>
            <a:r>
              <a:rPr lang="en-US" dirty="0"/>
              <a:t>The differences in phenology and growth shown by these species are entirely due to just two parameters in the model, they have different maximum growth rates, r and different resource have saturation constants K.  </a:t>
            </a:r>
          </a:p>
          <a:p>
            <a:endParaRPr lang="en-US" dirty="0"/>
          </a:p>
          <a:p>
            <a:r>
              <a:rPr lang="en-US" dirty="0"/>
              <a:t>Growth is given by this piecewise function shown here, where resource concentrations are great enough to ensure positive growth for that species the species grows, but when resource concentrations get below a certain level, then the growth can no longer be positive and I set growth to zero.  </a:t>
            </a:r>
          </a:p>
          <a:p>
            <a:endParaRPr lang="en-US" dirty="0"/>
          </a:p>
          <a:p>
            <a:r>
              <a:rPr lang="en-US" dirty="0"/>
              <a:t>This determines the end point of each species growing season, at this point each species will reach it’s maximum biomass, and I make the assumption that this biomass is converted by some conversion function to seeds for the next year. </a:t>
            </a:r>
          </a:p>
        </p:txBody>
      </p:sp>
      <p:sp>
        <p:nvSpPr>
          <p:cNvPr id="4" name="Slide Number Placeholder 3"/>
          <p:cNvSpPr>
            <a:spLocks noGrp="1"/>
          </p:cNvSpPr>
          <p:nvPr>
            <p:ph type="sldNum" sz="quarter" idx="10"/>
          </p:nvPr>
        </p:nvSpPr>
        <p:spPr/>
        <p:txBody>
          <a:bodyPr/>
          <a:lstStyle/>
          <a:p>
            <a:fld id="{552D6532-0D93-2E46-8D8D-35E716CACC0D}" type="slidenum">
              <a:rPr lang="en-US" smtClean="0"/>
              <a:t>14</a:t>
            </a:fld>
            <a:endParaRPr lang="en-US" dirty="0"/>
          </a:p>
        </p:txBody>
      </p:sp>
    </p:spTree>
    <p:extLst>
      <p:ext uri="{BB962C8B-B14F-4D97-AF65-F5344CB8AC3E}">
        <p14:creationId xmlns:p14="http://schemas.microsoft.com/office/powerpoint/2010/main" val="765403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created a simulation model that captures some of these dynamics.  </a:t>
            </a:r>
          </a:p>
          <a:p>
            <a:endParaRPr lang="en-US" dirty="0"/>
          </a:p>
          <a:p>
            <a:r>
              <a:rPr lang="en-US" dirty="0"/>
              <a:t>It explicitly tracks a single resource, which you could imagine is soil moisture.  In this figure on the right you can see the resource is continually declining throughout the year.   </a:t>
            </a:r>
          </a:p>
          <a:p>
            <a:endParaRPr lang="en-US" dirty="0"/>
          </a:p>
          <a:p>
            <a:r>
              <a:rPr lang="en-US" dirty="0"/>
              <a:t>Plants draw that resource down over time and it is never replenished--reflecting the lack of spring and summer rain in this system. </a:t>
            </a:r>
          </a:p>
          <a:p>
            <a:endParaRPr lang="en-US" dirty="0"/>
          </a:p>
          <a:p>
            <a:r>
              <a:rPr lang="en-US" dirty="0"/>
              <a:t>Plant growth, is shown in this lower figure on the right.   You can see the growth trajectories of three different species shown in different colors.  Species one is the earliest species shown in black, species two shown in red grows a little later into the season, and species three is the latest growing species shown in blue.  </a:t>
            </a:r>
          </a:p>
          <a:p>
            <a:endParaRPr lang="en-US" dirty="0"/>
          </a:p>
          <a:p>
            <a:r>
              <a:rPr lang="en-US" dirty="0"/>
              <a:t>The differences in phenology and growth shown by these species are entirely due to just two parameters in the model, they have different maximum growth rates, r and different resource have saturation constants K.  </a:t>
            </a:r>
          </a:p>
          <a:p>
            <a:endParaRPr lang="en-US" dirty="0"/>
          </a:p>
          <a:p>
            <a:r>
              <a:rPr lang="en-US" dirty="0"/>
              <a:t>Growth is given by this piecewise function shown here, where resource concentrations are great enough to ensure positive growth for that species the species grows, but when resource concentrations get below a certain level, then the growth can no longer be positive and I set growth to zero.  </a:t>
            </a:r>
          </a:p>
          <a:p>
            <a:endParaRPr lang="en-US" dirty="0"/>
          </a:p>
          <a:p>
            <a:r>
              <a:rPr lang="en-US" dirty="0"/>
              <a:t>This determines the end point of each species growing season, at this point each species will reach it’s maximum biomass, and I make the assumption that this biomass is converted by some conversion function to seeds for the next year. </a:t>
            </a:r>
          </a:p>
        </p:txBody>
      </p:sp>
      <p:sp>
        <p:nvSpPr>
          <p:cNvPr id="4" name="Slide Number Placeholder 3"/>
          <p:cNvSpPr>
            <a:spLocks noGrp="1"/>
          </p:cNvSpPr>
          <p:nvPr>
            <p:ph type="sldNum" sz="quarter" idx="10"/>
          </p:nvPr>
        </p:nvSpPr>
        <p:spPr/>
        <p:txBody>
          <a:bodyPr/>
          <a:lstStyle/>
          <a:p>
            <a:fld id="{552D6532-0D93-2E46-8D8D-35E716CACC0D}" type="slidenum">
              <a:rPr lang="en-US" smtClean="0"/>
              <a:t>15</a:t>
            </a:fld>
            <a:endParaRPr lang="en-US" dirty="0"/>
          </a:p>
        </p:txBody>
      </p:sp>
    </p:spTree>
    <p:extLst>
      <p:ext uri="{BB962C8B-B14F-4D97-AF65-F5344CB8AC3E}">
        <p14:creationId xmlns:p14="http://schemas.microsoft.com/office/powerpoint/2010/main" val="129181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created a simulation model that captures some of these dynamics.  </a:t>
            </a:r>
          </a:p>
          <a:p>
            <a:endParaRPr lang="en-US" dirty="0"/>
          </a:p>
          <a:p>
            <a:r>
              <a:rPr lang="en-US" dirty="0"/>
              <a:t>It explicitly tracks a single resource, which you could imagine is soil moisture.  In this figure on the right you can see the resource is continually declining throughout the year.   </a:t>
            </a:r>
          </a:p>
          <a:p>
            <a:endParaRPr lang="en-US" dirty="0"/>
          </a:p>
          <a:p>
            <a:r>
              <a:rPr lang="en-US" dirty="0"/>
              <a:t>Plants draw that resource down over time and it is never replenished--reflecting the lack of spring and summer rain in this system. </a:t>
            </a:r>
          </a:p>
          <a:p>
            <a:endParaRPr lang="en-US" dirty="0"/>
          </a:p>
          <a:p>
            <a:r>
              <a:rPr lang="en-US" dirty="0"/>
              <a:t>Plant growth, is shown in this lower figure on the right.   You can see the growth trajectories of three different species shown in different colors.  Species one is the earliest species shown in black, species two shown in red grows a little later into the season, and species three is the latest growing species shown in blue.  </a:t>
            </a:r>
          </a:p>
          <a:p>
            <a:endParaRPr lang="en-US" dirty="0"/>
          </a:p>
          <a:p>
            <a:r>
              <a:rPr lang="en-US" dirty="0"/>
              <a:t>The differences in phenology and growth shown by these species are entirely due to just two parameters in the model, they have different maximum growth rates, r and different resource have saturation constants K.  </a:t>
            </a:r>
          </a:p>
          <a:p>
            <a:endParaRPr lang="en-US" dirty="0"/>
          </a:p>
          <a:p>
            <a:r>
              <a:rPr lang="en-US" dirty="0"/>
              <a:t>Growth is given by this piecewise function shown here, where resource concentrations are great enough to ensure positive growth for that species the species grows, but when resource concentrations get below a certain level, then the growth can no longer be positive and I set growth to zero.  </a:t>
            </a:r>
          </a:p>
          <a:p>
            <a:endParaRPr lang="en-US" dirty="0"/>
          </a:p>
          <a:p>
            <a:r>
              <a:rPr lang="en-US" dirty="0"/>
              <a:t>This determines the end point of each species growing season, at this point each species will reach it’s maximum biomass, and I make the assumption that this biomass is converted by some conversion function to seeds for the next year. </a:t>
            </a:r>
          </a:p>
        </p:txBody>
      </p:sp>
      <p:sp>
        <p:nvSpPr>
          <p:cNvPr id="4" name="Slide Number Placeholder 3"/>
          <p:cNvSpPr>
            <a:spLocks noGrp="1"/>
          </p:cNvSpPr>
          <p:nvPr>
            <p:ph type="sldNum" sz="quarter" idx="10"/>
          </p:nvPr>
        </p:nvSpPr>
        <p:spPr/>
        <p:txBody>
          <a:bodyPr/>
          <a:lstStyle/>
          <a:p>
            <a:fld id="{552D6532-0D93-2E46-8D8D-35E716CACC0D}" type="slidenum">
              <a:rPr lang="en-US" smtClean="0"/>
              <a:t>16</a:t>
            </a:fld>
            <a:endParaRPr lang="en-US" dirty="0"/>
          </a:p>
        </p:txBody>
      </p:sp>
    </p:spTree>
    <p:extLst>
      <p:ext uri="{BB962C8B-B14F-4D97-AF65-F5344CB8AC3E}">
        <p14:creationId xmlns:p14="http://schemas.microsoft.com/office/powerpoint/2010/main" val="1035992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created a simulation model that captures some of these dynamics.  </a:t>
            </a:r>
          </a:p>
          <a:p>
            <a:endParaRPr lang="en-US" dirty="0"/>
          </a:p>
          <a:p>
            <a:r>
              <a:rPr lang="en-US" dirty="0"/>
              <a:t>It explicitly tracks a single resource, which you could imagine is soil moisture.  In this figure on the right you can see the resource is continually declining throughout the year.   </a:t>
            </a:r>
          </a:p>
          <a:p>
            <a:endParaRPr lang="en-US" dirty="0"/>
          </a:p>
          <a:p>
            <a:r>
              <a:rPr lang="en-US" dirty="0"/>
              <a:t>Plants draw that resource down over time and it is never replenished--reflecting the lack of spring and summer rain in this system. </a:t>
            </a:r>
          </a:p>
          <a:p>
            <a:endParaRPr lang="en-US" dirty="0"/>
          </a:p>
          <a:p>
            <a:r>
              <a:rPr lang="en-US" dirty="0"/>
              <a:t>Plant growth, is shown in this lower figure on the right.   You can see the growth trajectories of three different species shown in different colors.  Species one is the earliest species shown in black, species two shown in red grows a little later into the season, and species three is the latest growing species shown in blue.  </a:t>
            </a:r>
          </a:p>
          <a:p>
            <a:endParaRPr lang="en-US" dirty="0"/>
          </a:p>
          <a:p>
            <a:r>
              <a:rPr lang="en-US" dirty="0"/>
              <a:t>The differences in phenology and growth shown by these species are entirely due to just two parameters in the model, they have different maximum growth rates, r and different resource have saturation constants K.  </a:t>
            </a:r>
          </a:p>
          <a:p>
            <a:endParaRPr lang="en-US" dirty="0"/>
          </a:p>
          <a:p>
            <a:r>
              <a:rPr lang="en-US" dirty="0"/>
              <a:t>Growth is given by this piecewise function shown here, where resource concentrations are great enough to ensure positive growth for that species the species grows, but when resource concentrations get below a certain level, then the growth can no longer be positive and I set growth to zero.  </a:t>
            </a:r>
          </a:p>
          <a:p>
            <a:endParaRPr lang="en-US" dirty="0"/>
          </a:p>
          <a:p>
            <a:r>
              <a:rPr lang="en-US" dirty="0"/>
              <a:t>This determines the end point of each species growing season, at this point each species will reach it’s maximum biomass, and I make the assumption that this biomass is converted by some conversion function to seeds for the next year. </a:t>
            </a:r>
          </a:p>
        </p:txBody>
      </p:sp>
      <p:sp>
        <p:nvSpPr>
          <p:cNvPr id="4" name="Slide Number Placeholder 3"/>
          <p:cNvSpPr>
            <a:spLocks noGrp="1"/>
          </p:cNvSpPr>
          <p:nvPr>
            <p:ph type="sldNum" sz="quarter" idx="10"/>
          </p:nvPr>
        </p:nvSpPr>
        <p:spPr/>
        <p:txBody>
          <a:bodyPr/>
          <a:lstStyle/>
          <a:p>
            <a:fld id="{552D6532-0D93-2E46-8D8D-35E716CACC0D}" type="slidenum">
              <a:rPr lang="en-US" smtClean="0"/>
              <a:t>17</a:t>
            </a:fld>
            <a:endParaRPr lang="en-US" dirty="0"/>
          </a:p>
        </p:txBody>
      </p:sp>
    </p:spTree>
    <p:extLst>
      <p:ext uri="{BB962C8B-B14F-4D97-AF65-F5344CB8AC3E}">
        <p14:creationId xmlns:p14="http://schemas.microsoft.com/office/powerpoint/2010/main" val="2119267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get a better idea of how these species differences come about, you can see that species one, the black curve has the fastest maximum growth rate but it’s growth rate declines most rapidly as the resource level is reduced. </a:t>
            </a:r>
          </a:p>
          <a:p>
            <a:endParaRPr lang="en-US" dirty="0"/>
          </a:p>
          <a:p>
            <a:r>
              <a:rPr lang="en-US" dirty="0"/>
              <a:t>Species three on the other hand, shown in blue, is like a very late season species, it has the slowest maximum growth rate but it is able to keep growing at very low resource levels.  </a:t>
            </a:r>
          </a:p>
          <a:p>
            <a:endParaRPr lang="en-US" dirty="0"/>
          </a:p>
          <a:p>
            <a:r>
              <a:rPr lang="en-US" dirty="0"/>
              <a:t>Species two is somewhere between the two.  </a:t>
            </a:r>
          </a:p>
        </p:txBody>
      </p:sp>
      <p:sp>
        <p:nvSpPr>
          <p:cNvPr id="4" name="Slide Number Placeholder 3"/>
          <p:cNvSpPr>
            <a:spLocks noGrp="1"/>
          </p:cNvSpPr>
          <p:nvPr>
            <p:ph type="sldNum" sz="quarter" idx="10"/>
          </p:nvPr>
        </p:nvSpPr>
        <p:spPr/>
        <p:txBody>
          <a:bodyPr/>
          <a:lstStyle/>
          <a:p>
            <a:fld id="{552D6532-0D93-2E46-8D8D-35E716CACC0D}" type="slidenum">
              <a:rPr lang="en-US" smtClean="0"/>
              <a:t>18</a:t>
            </a:fld>
            <a:endParaRPr lang="en-US" dirty="0"/>
          </a:p>
        </p:txBody>
      </p:sp>
    </p:spTree>
    <p:extLst>
      <p:ext uri="{BB962C8B-B14F-4D97-AF65-F5344CB8AC3E}">
        <p14:creationId xmlns:p14="http://schemas.microsoft.com/office/powerpoint/2010/main" val="1720508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created a simulation model that captures some of these dynamics.  </a:t>
            </a:r>
          </a:p>
          <a:p>
            <a:endParaRPr lang="en-US" dirty="0"/>
          </a:p>
          <a:p>
            <a:r>
              <a:rPr lang="en-US" dirty="0"/>
              <a:t>It explicitly tracks a single resource, which you could imagine is soil moisture.  In this figure on the right you can see the resource is continually declining throughout the year.   </a:t>
            </a:r>
          </a:p>
          <a:p>
            <a:endParaRPr lang="en-US" dirty="0"/>
          </a:p>
          <a:p>
            <a:r>
              <a:rPr lang="en-US" dirty="0"/>
              <a:t>Plants draw that resource down over time and it is never replenished--reflecting the lack of spring and summer rain in this system. </a:t>
            </a:r>
          </a:p>
          <a:p>
            <a:endParaRPr lang="en-US" dirty="0"/>
          </a:p>
          <a:p>
            <a:r>
              <a:rPr lang="en-US" dirty="0"/>
              <a:t>Plant growth, is shown in this lower figure on the right.   You can see the growth trajectories of three different species shown in different colors.  Species one is the earliest species shown in black, species two shown in red grows a little later into the season, and species three is the latest growing species shown in blue.  </a:t>
            </a:r>
          </a:p>
          <a:p>
            <a:endParaRPr lang="en-US" dirty="0"/>
          </a:p>
          <a:p>
            <a:r>
              <a:rPr lang="en-US" dirty="0"/>
              <a:t>The differences in phenology and growth shown by these species are entirely due to just two parameters in the model, they have different maximum growth rates, r and different resource have saturation constants K.  </a:t>
            </a:r>
          </a:p>
          <a:p>
            <a:endParaRPr lang="en-US" dirty="0"/>
          </a:p>
          <a:p>
            <a:r>
              <a:rPr lang="en-US" dirty="0"/>
              <a:t>Growth is given by this piecewise function shown here, where resource concentrations are great enough to ensure positive growth for that species the species grows, but when resource concentrations get below a certain level, then the growth can no longer be positive and I set growth to zero.  </a:t>
            </a:r>
          </a:p>
          <a:p>
            <a:endParaRPr lang="en-US" dirty="0"/>
          </a:p>
          <a:p>
            <a:r>
              <a:rPr lang="en-US" dirty="0"/>
              <a:t>This determines the end point of each species growing season, at this point each species will reach it’s maximum biomass, and I make the assumption that this biomass is converted by some conversion function to seeds for the next year. </a:t>
            </a:r>
          </a:p>
        </p:txBody>
      </p:sp>
      <p:sp>
        <p:nvSpPr>
          <p:cNvPr id="4" name="Slide Number Placeholder 3"/>
          <p:cNvSpPr>
            <a:spLocks noGrp="1"/>
          </p:cNvSpPr>
          <p:nvPr>
            <p:ph type="sldNum" sz="quarter" idx="10"/>
          </p:nvPr>
        </p:nvSpPr>
        <p:spPr/>
        <p:txBody>
          <a:bodyPr/>
          <a:lstStyle/>
          <a:p>
            <a:fld id="{552D6532-0D93-2E46-8D8D-35E716CACC0D}" type="slidenum">
              <a:rPr lang="en-US" smtClean="0"/>
              <a:t>19</a:t>
            </a:fld>
            <a:endParaRPr lang="en-US" dirty="0"/>
          </a:p>
        </p:txBody>
      </p:sp>
    </p:spTree>
    <p:extLst>
      <p:ext uri="{BB962C8B-B14F-4D97-AF65-F5344CB8AC3E}">
        <p14:creationId xmlns:p14="http://schemas.microsoft.com/office/powerpoint/2010/main" val="2121797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do the competitive effects look like in this system.  </a:t>
            </a:r>
          </a:p>
          <a:p>
            <a:endParaRPr lang="en-US" dirty="0"/>
          </a:p>
          <a:p>
            <a:r>
              <a:rPr lang="en-US" dirty="0"/>
              <a:t>On the x-axis of each figure is the starting density of a competing species, either one, two or three.   These numbers represent the number of seeds, or the number of individuals of the each competitor species in the system.  On the y-axis is the per-capita fecundity of species one, two and and three.  Figure one is shown on the left, two in the middle and three on the right.  </a:t>
            </a:r>
          </a:p>
          <a:p>
            <a:endParaRPr lang="en-US" dirty="0"/>
          </a:p>
          <a:p>
            <a:r>
              <a:rPr lang="en-US" dirty="0"/>
              <a:t>Now I want to make this part really clear, the dots are showing the simulated per capita fecundity from the mechanistic model I just described. </a:t>
            </a:r>
          </a:p>
          <a:p>
            <a:endParaRPr lang="en-US" dirty="0"/>
          </a:p>
          <a:p>
            <a:r>
              <a:rPr lang="en-US" dirty="0"/>
              <a:t>Here on the left you see the response of species one two the density of species three (shown in blue), species two, shown in red, species one shown in black in so on.   </a:t>
            </a:r>
          </a:p>
          <a:p>
            <a:endParaRPr lang="en-US" dirty="0"/>
          </a:p>
          <a:p>
            <a:r>
              <a:rPr lang="en-US" dirty="0"/>
              <a:t>The lines are the fitted response produced by an pairwise competition model of this form shown up here.  This is a modified </a:t>
            </a:r>
            <a:r>
              <a:rPr lang="en-US" dirty="0" err="1"/>
              <a:t>Beverton</a:t>
            </a:r>
            <a:r>
              <a:rPr lang="en-US" dirty="0"/>
              <a:t> holt model similar to the annual plant model that is commonly used in Peter Chesson and Jonathan Levine’s work.  </a:t>
            </a:r>
          </a:p>
          <a:p>
            <a:endParaRPr lang="en-US" dirty="0"/>
          </a:p>
          <a:p>
            <a:r>
              <a:rPr lang="en-US" dirty="0"/>
              <a:t>The take home here is that this pairwise model, the lines, fits the points, the simulations, really well.  The pairwise model, accurately captures the effects of competition in this system. </a:t>
            </a:r>
          </a:p>
          <a:p>
            <a:endParaRPr lang="en-US" dirty="0"/>
          </a:p>
          <a:p>
            <a:r>
              <a:rPr lang="en-US" dirty="0"/>
              <a:t>So the big question here is how will this pairwise model hold up when we move to a multispecies situation?  That is for example, if simulate a case where species one is facing competition from species two and species three together, can we assume that these pairwise effects are additive? Or are their higher order interactions between two and three that make make multi-species competition non-additive? </a:t>
            </a:r>
          </a:p>
        </p:txBody>
      </p:sp>
      <p:sp>
        <p:nvSpPr>
          <p:cNvPr id="4" name="Slide Number Placeholder 3"/>
          <p:cNvSpPr>
            <a:spLocks noGrp="1"/>
          </p:cNvSpPr>
          <p:nvPr>
            <p:ph type="sldNum" sz="quarter" idx="10"/>
          </p:nvPr>
        </p:nvSpPr>
        <p:spPr/>
        <p:txBody>
          <a:bodyPr/>
          <a:lstStyle/>
          <a:p>
            <a:fld id="{552D6532-0D93-2E46-8D8D-35E716CACC0D}" type="slidenum">
              <a:rPr lang="en-US" smtClean="0"/>
              <a:t>21</a:t>
            </a:fld>
            <a:endParaRPr lang="en-US" dirty="0"/>
          </a:p>
        </p:txBody>
      </p:sp>
    </p:spTree>
    <p:extLst>
      <p:ext uri="{BB962C8B-B14F-4D97-AF65-F5344CB8AC3E}">
        <p14:creationId xmlns:p14="http://schemas.microsoft.com/office/powerpoint/2010/main" val="401334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do the competitive effects look like in this system.  </a:t>
            </a:r>
          </a:p>
          <a:p>
            <a:endParaRPr lang="en-US" dirty="0"/>
          </a:p>
          <a:p>
            <a:r>
              <a:rPr lang="en-US" dirty="0"/>
              <a:t>On the x-axis of each figure is the starting density of a competing species, either one, two or three.   These numbers represent the number of seeds, or the number of individuals of the each competitor species in the system.  On the y-axis is the per-capita fecundity of species one, two and and three.  Figure one is shown on the left, two in the middle and three on the right.  </a:t>
            </a:r>
          </a:p>
          <a:p>
            <a:endParaRPr lang="en-US" dirty="0"/>
          </a:p>
          <a:p>
            <a:r>
              <a:rPr lang="en-US" dirty="0"/>
              <a:t>Now I want to make this part really clear, the dots are showing the simulated per capita fecundity from the mechanistic model I just described. </a:t>
            </a:r>
          </a:p>
          <a:p>
            <a:endParaRPr lang="en-US" dirty="0"/>
          </a:p>
          <a:p>
            <a:r>
              <a:rPr lang="en-US" dirty="0"/>
              <a:t>Here on the left you see the response of species one two the density of species three (shown in blue), species two, shown in red, species one shown in black in so on.   </a:t>
            </a:r>
          </a:p>
          <a:p>
            <a:endParaRPr lang="en-US" dirty="0"/>
          </a:p>
          <a:p>
            <a:r>
              <a:rPr lang="en-US" dirty="0"/>
              <a:t>The lines are the fitted response produced by an pairwise competition model of this form shown up here.  This is a modified </a:t>
            </a:r>
            <a:r>
              <a:rPr lang="en-US" dirty="0" err="1"/>
              <a:t>Beverton</a:t>
            </a:r>
            <a:r>
              <a:rPr lang="en-US" dirty="0"/>
              <a:t> holt model similar to the annual plant model that is commonly used in Peter Chesson and Jonathan Levine’s work.  </a:t>
            </a:r>
          </a:p>
          <a:p>
            <a:endParaRPr lang="en-US" dirty="0"/>
          </a:p>
          <a:p>
            <a:r>
              <a:rPr lang="en-US" dirty="0"/>
              <a:t>The take home here is that this pairwise model, the lines, fits the points, the simulations, really well.  The pairwise model, accurately captures the effects of competition in this system. </a:t>
            </a:r>
          </a:p>
          <a:p>
            <a:endParaRPr lang="en-US" dirty="0"/>
          </a:p>
          <a:p>
            <a:r>
              <a:rPr lang="en-US" dirty="0"/>
              <a:t>So the big question here is how will this pairwise model hold up when we move to a multispecies situation?  That is for example, if simulate a case where species one is facing competition from species two and species three together, can we assume that these pairwise effects are additive? Or are their higher order interactions between two and three that make make multi-species competition non-additive? </a:t>
            </a:r>
          </a:p>
        </p:txBody>
      </p:sp>
      <p:sp>
        <p:nvSpPr>
          <p:cNvPr id="4" name="Slide Number Placeholder 3"/>
          <p:cNvSpPr>
            <a:spLocks noGrp="1"/>
          </p:cNvSpPr>
          <p:nvPr>
            <p:ph type="sldNum" sz="quarter" idx="10"/>
          </p:nvPr>
        </p:nvSpPr>
        <p:spPr/>
        <p:txBody>
          <a:bodyPr/>
          <a:lstStyle/>
          <a:p>
            <a:fld id="{552D6532-0D93-2E46-8D8D-35E716CACC0D}" type="slidenum">
              <a:rPr lang="en-US" smtClean="0"/>
              <a:t>22</a:t>
            </a:fld>
            <a:endParaRPr lang="en-US" dirty="0"/>
          </a:p>
        </p:txBody>
      </p:sp>
    </p:spTree>
    <p:extLst>
      <p:ext uri="{BB962C8B-B14F-4D97-AF65-F5344CB8AC3E}">
        <p14:creationId xmlns:p14="http://schemas.microsoft.com/office/powerpoint/2010/main" val="103050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 age old question in ecology is whether communities such as this are the sum of their parts—Does something new emerge when we put two, three, ten or twenty species together that isn’t there when the species are grown on their own. </a:t>
            </a:r>
          </a:p>
          <a:p>
            <a:endParaRPr lang="en-US" dirty="0"/>
          </a:p>
          <a:p>
            <a:r>
              <a:rPr lang="en-US" dirty="0"/>
              <a:t>On one hand we might hypothesize that if we only understand how each and every pair of species interacted in the community that would be enough for us to understand and predict the behavior of the entire multispecies community.  </a:t>
            </a:r>
          </a:p>
          <a:p>
            <a:endParaRPr lang="en-US" dirty="0"/>
          </a:p>
          <a:p>
            <a:r>
              <a:rPr lang="en-US" dirty="0"/>
              <a:t>One the other hand, we might be skeptical of this reductionism:  does understanding how each pair of species interact, leave something out when we put them together into a multi-species community? </a:t>
            </a:r>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2</a:t>
            </a:fld>
            <a:endParaRPr lang="en-US" dirty="0"/>
          </a:p>
        </p:txBody>
      </p:sp>
    </p:spTree>
    <p:extLst>
      <p:ext uri="{BB962C8B-B14F-4D97-AF65-F5344CB8AC3E}">
        <p14:creationId xmlns:p14="http://schemas.microsoft.com/office/powerpoint/2010/main" val="1061637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do the competitive effects look like in this system.  </a:t>
            </a:r>
          </a:p>
          <a:p>
            <a:endParaRPr lang="en-US" dirty="0"/>
          </a:p>
          <a:p>
            <a:r>
              <a:rPr lang="en-US" dirty="0"/>
              <a:t>On the x-axis of each figure is the starting density of a competing species, either one, two or three.   These numbers represent the number of seeds, or the number of individuals of the each competitor species in the system.  On the y-axis is the per-capita fecundity of species one, two and and three.  Figure one is shown on the left, two in the middle and three on the right.  </a:t>
            </a:r>
          </a:p>
          <a:p>
            <a:endParaRPr lang="en-US" dirty="0"/>
          </a:p>
          <a:p>
            <a:r>
              <a:rPr lang="en-US" dirty="0"/>
              <a:t>Now I want to make this part really clear, the dots are showing the simulated per capita fecundity from the mechanistic model I just described. </a:t>
            </a:r>
          </a:p>
          <a:p>
            <a:endParaRPr lang="en-US" dirty="0"/>
          </a:p>
          <a:p>
            <a:r>
              <a:rPr lang="en-US" dirty="0"/>
              <a:t>Here on the left you see the response of species one two the density of species three (shown in blue), species two, shown in red, species one shown in black in so on.   </a:t>
            </a:r>
          </a:p>
          <a:p>
            <a:endParaRPr lang="en-US" dirty="0"/>
          </a:p>
          <a:p>
            <a:r>
              <a:rPr lang="en-US" dirty="0"/>
              <a:t>The lines are the fitted response produced by an pairwise competition model of this form shown up here.  This is a modified </a:t>
            </a:r>
            <a:r>
              <a:rPr lang="en-US" dirty="0" err="1"/>
              <a:t>Beverton</a:t>
            </a:r>
            <a:r>
              <a:rPr lang="en-US" dirty="0"/>
              <a:t> holt model similar to the annual plant model that is commonly used in Peter Chesson and Jonathan Levine’s work.  </a:t>
            </a:r>
          </a:p>
          <a:p>
            <a:endParaRPr lang="en-US" dirty="0"/>
          </a:p>
          <a:p>
            <a:r>
              <a:rPr lang="en-US" dirty="0"/>
              <a:t>The take home here is that this pairwise model, the lines, fits the points, the simulations, really well.  The pairwise model, accurately captures the effects of competition in this system. </a:t>
            </a:r>
          </a:p>
          <a:p>
            <a:endParaRPr lang="en-US" dirty="0"/>
          </a:p>
          <a:p>
            <a:r>
              <a:rPr lang="en-US" dirty="0"/>
              <a:t>So the big question here is how will this pairwise model hold up when we move to a multispecies situation?  That is for example, if simulate a case where species one is facing competition from species two and species three together, can we assume that these pairwise effects are additive? Or are their higher order interactions between two and three that make make multi-species competition non-additive? </a:t>
            </a:r>
          </a:p>
        </p:txBody>
      </p:sp>
      <p:sp>
        <p:nvSpPr>
          <p:cNvPr id="4" name="Slide Number Placeholder 3"/>
          <p:cNvSpPr>
            <a:spLocks noGrp="1"/>
          </p:cNvSpPr>
          <p:nvPr>
            <p:ph type="sldNum" sz="quarter" idx="10"/>
          </p:nvPr>
        </p:nvSpPr>
        <p:spPr/>
        <p:txBody>
          <a:bodyPr/>
          <a:lstStyle/>
          <a:p>
            <a:fld id="{552D6532-0D93-2E46-8D8D-35E716CACC0D}" type="slidenum">
              <a:rPr lang="en-US" smtClean="0"/>
              <a:t>23</a:t>
            </a:fld>
            <a:endParaRPr lang="en-US" dirty="0"/>
          </a:p>
        </p:txBody>
      </p:sp>
    </p:spTree>
    <p:extLst>
      <p:ext uri="{BB962C8B-B14F-4D97-AF65-F5344CB8AC3E}">
        <p14:creationId xmlns:p14="http://schemas.microsoft.com/office/powerpoint/2010/main" val="2007976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do the competitive effects look like in this system.  </a:t>
            </a:r>
          </a:p>
          <a:p>
            <a:endParaRPr lang="en-US" dirty="0"/>
          </a:p>
          <a:p>
            <a:r>
              <a:rPr lang="en-US" dirty="0"/>
              <a:t>On the x-axis of each figure is the starting density of a competing species, either one, two or three.   These numbers represent the number of seeds, or the number of individuals of the each competitor species in the system.  On the y-axis is the per-capita fecundity of species one, two and and three.  Figure one is shown on the left, two in the middle and three on the right.  </a:t>
            </a:r>
          </a:p>
          <a:p>
            <a:endParaRPr lang="en-US" dirty="0"/>
          </a:p>
          <a:p>
            <a:r>
              <a:rPr lang="en-US" dirty="0"/>
              <a:t>Now I want to make this part really clear, the dots are showing the simulated per capita fecundity from the mechanistic model I just described. </a:t>
            </a:r>
          </a:p>
          <a:p>
            <a:endParaRPr lang="en-US" dirty="0"/>
          </a:p>
          <a:p>
            <a:r>
              <a:rPr lang="en-US" dirty="0"/>
              <a:t>Here on the left you see the response of species one two the density of species three (shown in blue), species two, shown in red, species one shown in black in so on.   </a:t>
            </a:r>
          </a:p>
          <a:p>
            <a:endParaRPr lang="en-US" dirty="0"/>
          </a:p>
          <a:p>
            <a:r>
              <a:rPr lang="en-US" dirty="0"/>
              <a:t>The lines are the fitted response produced by an pairwise competition model of this form shown up here.  This is a modified </a:t>
            </a:r>
            <a:r>
              <a:rPr lang="en-US" dirty="0" err="1"/>
              <a:t>Beverton</a:t>
            </a:r>
            <a:r>
              <a:rPr lang="en-US" dirty="0"/>
              <a:t> holt model similar to the annual plant model that is commonly used in Peter Chesson and Jonathan Levine’s work.  </a:t>
            </a:r>
          </a:p>
          <a:p>
            <a:endParaRPr lang="en-US" dirty="0"/>
          </a:p>
          <a:p>
            <a:r>
              <a:rPr lang="en-US" dirty="0"/>
              <a:t>The take home here is that this pairwise model, the lines, fits the points, the simulations, really well.  The pairwise model, accurately captures the effects of competition in this system. </a:t>
            </a:r>
          </a:p>
          <a:p>
            <a:endParaRPr lang="en-US" dirty="0"/>
          </a:p>
          <a:p>
            <a:r>
              <a:rPr lang="en-US" dirty="0"/>
              <a:t>So the big question here is how will this pairwise model hold up when we move to a multispecies situation?  That is for example, if simulate a case where species one is facing competition from species two and species three together, can we assume that these pairwise effects are additive? Or are their higher order interactions between two and three that make make multi-species competition non-additive? </a:t>
            </a:r>
          </a:p>
        </p:txBody>
      </p:sp>
      <p:sp>
        <p:nvSpPr>
          <p:cNvPr id="4" name="Slide Number Placeholder 3"/>
          <p:cNvSpPr>
            <a:spLocks noGrp="1"/>
          </p:cNvSpPr>
          <p:nvPr>
            <p:ph type="sldNum" sz="quarter" idx="10"/>
          </p:nvPr>
        </p:nvSpPr>
        <p:spPr/>
        <p:txBody>
          <a:bodyPr/>
          <a:lstStyle/>
          <a:p>
            <a:fld id="{552D6532-0D93-2E46-8D8D-35E716CACC0D}" type="slidenum">
              <a:rPr lang="en-US" smtClean="0"/>
              <a:t>24</a:t>
            </a:fld>
            <a:endParaRPr lang="en-US" dirty="0"/>
          </a:p>
        </p:txBody>
      </p:sp>
    </p:spTree>
    <p:extLst>
      <p:ext uri="{BB962C8B-B14F-4D97-AF65-F5344CB8AC3E}">
        <p14:creationId xmlns:p14="http://schemas.microsoft.com/office/powerpoint/2010/main" val="4086445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Since, there is are so few empirical data to work with, our approach here was to first</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Simulate some artificial plant communities using a mechanistic but very simplified model of species competition, that assumes nothing about higher order interactions.  </a:t>
            </a:r>
          </a:p>
          <a:p>
            <a:pPr marL="685800" lvl="1" indent="-228600">
              <a:buAutoNum type="arabicParenR"/>
            </a:pPr>
            <a:endParaRPr lang="en-US" dirty="0"/>
          </a:p>
          <a:p>
            <a:pPr marL="228600" indent="-228600">
              <a:buAutoNum type="arabicParenR"/>
            </a:pPr>
            <a:r>
              <a:rPr lang="en-US" dirty="0"/>
              <a:t>Fit additive competition models to all the simulations involving pairwise competition.  </a:t>
            </a:r>
          </a:p>
          <a:p>
            <a:pPr marL="228600" indent="-228600">
              <a:buAutoNum type="arabicParenR"/>
            </a:pPr>
            <a:endParaRPr lang="en-US" dirty="0"/>
          </a:p>
          <a:p>
            <a:pPr marL="228600" indent="-228600">
              <a:buAutoNum type="arabicParenR"/>
            </a:pPr>
            <a:r>
              <a:rPr lang="en-US" dirty="0"/>
              <a:t>Using the fitted additive competition models, we will then predict the effects of multispecies competition. </a:t>
            </a:r>
          </a:p>
          <a:p>
            <a:pPr marL="228600" indent="-228600">
              <a:buAutoNum type="arabicParenR"/>
            </a:pPr>
            <a:endParaRPr lang="en-US" dirty="0"/>
          </a:p>
          <a:p>
            <a:pPr marL="228600" indent="-228600">
              <a:buAutoNum type="arabicParenR"/>
            </a:pPr>
            <a:r>
              <a:rPr lang="en-US" dirty="0"/>
              <a:t>Finally we can evaluate the presence of higher order interactions by comparing the response to competition predicted by the additive models to the response “observed” in the simulation</a:t>
            </a:r>
          </a:p>
        </p:txBody>
      </p:sp>
      <p:sp>
        <p:nvSpPr>
          <p:cNvPr id="4" name="Slide Number Placeholder 3"/>
          <p:cNvSpPr>
            <a:spLocks noGrp="1"/>
          </p:cNvSpPr>
          <p:nvPr>
            <p:ph type="sldNum" sz="quarter" idx="10"/>
          </p:nvPr>
        </p:nvSpPr>
        <p:spPr/>
        <p:txBody>
          <a:bodyPr/>
          <a:lstStyle/>
          <a:p>
            <a:fld id="{552D6532-0D93-2E46-8D8D-35E716CACC0D}" type="slidenum">
              <a:rPr lang="en-US" smtClean="0"/>
              <a:t>25</a:t>
            </a:fld>
            <a:endParaRPr lang="en-US" dirty="0"/>
          </a:p>
        </p:txBody>
      </p:sp>
    </p:spTree>
    <p:extLst>
      <p:ext uri="{BB962C8B-B14F-4D97-AF65-F5344CB8AC3E}">
        <p14:creationId xmlns:p14="http://schemas.microsoft.com/office/powerpoint/2010/main" val="234192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 key to understanding this is that each species in this system has different timing of growth and resource use.  Each species grows most rapidly at a different time, and earlier species, stop growing and competing once they flower.  </a:t>
            </a:r>
          </a:p>
          <a:p>
            <a:endParaRPr lang="en-US" dirty="0"/>
          </a:p>
          <a:p>
            <a:r>
              <a:rPr lang="en-US" dirty="0"/>
              <a:t>You can break the growing season up into sections, </a:t>
            </a:r>
          </a:p>
          <a:p>
            <a:endParaRPr lang="en-US" dirty="0"/>
          </a:p>
          <a:p>
            <a:r>
              <a:rPr lang="en-US" dirty="0"/>
              <a:t>In phase one, all the species are actively growing and competing, </a:t>
            </a:r>
          </a:p>
          <a:p>
            <a:r>
              <a:rPr lang="en-US" dirty="0"/>
              <a:t>In phase two its just two and three, </a:t>
            </a:r>
          </a:p>
          <a:p>
            <a:r>
              <a:rPr lang="en-US" dirty="0"/>
              <a:t>and then in phase three it’s just species three alone. </a:t>
            </a:r>
          </a:p>
          <a:p>
            <a:endParaRPr lang="en-US" dirty="0"/>
          </a:p>
        </p:txBody>
      </p:sp>
      <p:sp>
        <p:nvSpPr>
          <p:cNvPr id="4" name="Slide Number Placeholder 3"/>
          <p:cNvSpPr>
            <a:spLocks noGrp="1"/>
          </p:cNvSpPr>
          <p:nvPr>
            <p:ph type="sldNum" sz="quarter" idx="10"/>
          </p:nvPr>
        </p:nvSpPr>
        <p:spPr/>
        <p:txBody>
          <a:bodyPr/>
          <a:lstStyle/>
          <a:p>
            <a:fld id="{552D6532-0D93-2E46-8D8D-35E716CACC0D}" type="slidenum">
              <a:rPr lang="en-US" smtClean="0"/>
              <a:t>26</a:t>
            </a:fld>
            <a:endParaRPr lang="en-US" dirty="0"/>
          </a:p>
        </p:txBody>
      </p:sp>
    </p:spTree>
    <p:extLst>
      <p:ext uri="{BB962C8B-B14F-4D97-AF65-F5344CB8AC3E}">
        <p14:creationId xmlns:p14="http://schemas.microsoft.com/office/powerpoint/2010/main" val="964533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this might lead to higher order interactions, consider here how competition affects species three throughout the course of the growing season.  </a:t>
            </a:r>
          </a:p>
          <a:p>
            <a:endParaRPr lang="en-US" dirty="0"/>
          </a:p>
          <a:p>
            <a:r>
              <a:rPr lang="en-US" dirty="0"/>
              <a:t>You start out with all three species active</a:t>
            </a:r>
          </a:p>
        </p:txBody>
      </p:sp>
      <p:sp>
        <p:nvSpPr>
          <p:cNvPr id="4" name="Slide Number Placeholder 3"/>
          <p:cNvSpPr>
            <a:spLocks noGrp="1"/>
          </p:cNvSpPr>
          <p:nvPr>
            <p:ph type="sldNum" sz="quarter" idx="10"/>
          </p:nvPr>
        </p:nvSpPr>
        <p:spPr/>
        <p:txBody>
          <a:bodyPr/>
          <a:lstStyle/>
          <a:p>
            <a:fld id="{552D6532-0D93-2E46-8D8D-35E716CACC0D}" type="slidenum">
              <a:rPr lang="en-US" smtClean="0"/>
              <a:t>27</a:t>
            </a:fld>
            <a:endParaRPr lang="en-US" dirty="0"/>
          </a:p>
        </p:txBody>
      </p:sp>
    </p:spTree>
    <p:extLst>
      <p:ext uri="{BB962C8B-B14F-4D97-AF65-F5344CB8AC3E}">
        <p14:creationId xmlns:p14="http://schemas.microsoft.com/office/powerpoint/2010/main" val="254504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hopefully that wasn’t too confusing.  But it’s hard to explain these things.  </a:t>
            </a:r>
          </a:p>
          <a:p>
            <a:endParaRPr lang="en-US" dirty="0"/>
          </a:p>
          <a:p>
            <a:r>
              <a:rPr lang="en-US" dirty="0"/>
              <a:t>Some take home messages for this session:  </a:t>
            </a:r>
          </a:p>
          <a:p>
            <a:endParaRPr lang="en-US" dirty="0"/>
          </a:p>
          <a:p>
            <a:r>
              <a:rPr lang="en-US" dirty="0"/>
              <a:t>First we can detect higher order interactions only if we have models that accurately predict pairwise dynamics.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our very simple single resource simulations suggest that higher order interactions can emerge in discrete time models when we are dealing with plants that differ in their timing of growth and competition.  I think this scenario is probably really common in nature and so I would not be surprised if some higher order interactions are common in plant communities</a:t>
            </a:r>
          </a:p>
        </p:txBody>
      </p:sp>
      <p:sp>
        <p:nvSpPr>
          <p:cNvPr id="4" name="Slide Number Placeholder 3"/>
          <p:cNvSpPr>
            <a:spLocks noGrp="1"/>
          </p:cNvSpPr>
          <p:nvPr>
            <p:ph type="sldNum" sz="quarter" idx="10"/>
          </p:nvPr>
        </p:nvSpPr>
        <p:spPr/>
        <p:txBody>
          <a:bodyPr/>
          <a:lstStyle/>
          <a:p>
            <a:fld id="{552D6532-0D93-2E46-8D8D-35E716CACC0D}" type="slidenum">
              <a:rPr lang="en-US" smtClean="0"/>
              <a:t>28</a:t>
            </a:fld>
            <a:endParaRPr lang="en-US" dirty="0"/>
          </a:p>
        </p:txBody>
      </p:sp>
    </p:spTree>
    <p:extLst>
      <p:ext uri="{BB962C8B-B14F-4D97-AF65-F5344CB8AC3E}">
        <p14:creationId xmlns:p14="http://schemas.microsoft.com/office/powerpoint/2010/main" val="278131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the </a:t>
            </a:r>
            <a:r>
              <a:rPr lang="en-US" dirty="0" err="1"/>
              <a:t>kraft</a:t>
            </a:r>
            <a:r>
              <a:rPr lang="en-US" dirty="0"/>
              <a:t> lab and funding from NSF and UCLA for this research. </a:t>
            </a:r>
          </a:p>
        </p:txBody>
      </p:sp>
      <p:sp>
        <p:nvSpPr>
          <p:cNvPr id="4" name="Slide Number Placeholder 3"/>
          <p:cNvSpPr>
            <a:spLocks noGrp="1"/>
          </p:cNvSpPr>
          <p:nvPr>
            <p:ph type="sldNum" sz="quarter" idx="10"/>
          </p:nvPr>
        </p:nvSpPr>
        <p:spPr/>
        <p:txBody>
          <a:bodyPr/>
          <a:lstStyle/>
          <a:p>
            <a:fld id="{552D6532-0D93-2E46-8D8D-35E716CACC0D}" type="slidenum">
              <a:rPr lang="en-US" smtClean="0"/>
              <a:t>29</a:t>
            </a:fld>
            <a:endParaRPr lang="en-US" dirty="0"/>
          </a:p>
        </p:txBody>
      </p:sp>
    </p:spTree>
    <p:extLst>
      <p:ext uri="{BB962C8B-B14F-4D97-AF65-F5344CB8AC3E}">
        <p14:creationId xmlns:p14="http://schemas.microsoft.com/office/powerpoint/2010/main" val="68932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can get a more specific idea of what this question is all about when we consider a classical competition model such as the </a:t>
            </a:r>
            <a:r>
              <a:rPr lang="en-US" dirty="0" err="1"/>
              <a:t>lotka</a:t>
            </a:r>
            <a:r>
              <a:rPr lang="en-US" dirty="0"/>
              <a:t>-Volterra model. </a:t>
            </a:r>
          </a:p>
          <a:p>
            <a:endParaRPr lang="en-US" dirty="0"/>
          </a:p>
          <a:p>
            <a:r>
              <a:rPr lang="en-US" dirty="0"/>
              <a:t>Most competition models assume that competition is pairwise and additive.  We parameterize models like this by observing how each species responds to density gradients of each other species growing. In the diagram we fit separate competition coefficients to describe the effect of species two on species one or the effect of species three on one. </a:t>
            </a:r>
          </a:p>
          <a:p>
            <a:endParaRPr lang="en-US" dirty="0"/>
          </a:p>
          <a:p>
            <a:r>
              <a:rPr lang="en-US" dirty="0"/>
              <a:t>If competition is truly pairwise and additive, we can predict from these separate situations how species one will respond to facing both species one and two together at once, we can simply add up the effects of two and three. </a:t>
            </a:r>
          </a:p>
        </p:txBody>
      </p:sp>
      <p:sp>
        <p:nvSpPr>
          <p:cNvPr id="4" name="Slide Number Placeholder 3"/>
          <p:cNvSpPr>
            <a:spLocks noGrp="1"/>
          </p:cNvSpPr>
          <p:nvPr>
            <p:ph type="sldNum" sz="quarter" idx="10"/>
          </p:nvPr>
        </p:nvSpPr>
        <p:spPr/>
        <p:txBody>
          <a:bodyPr/>
          <a:lstStyle/>
          <a:p>
            <a:fld id="{552D6532-0D93-2E46-8D8D-35E716CACC0D}" type="slidenum">
              <a:rPr lang="en-US" smtClean="0"/>
              <a:t>3</a:t>
            </a:fld>
            <a:endParaRPr lang="en-US" dirty="0"/>
          </a:p>
        </p:txBody>
      </p:sp>
    </p:spTree>
    <p:extLst>
      <p:ext uri="{BB962C8B-B14F-4D97-AF65-F5344CB8AC3E}">
        <p14:creationId xmlns:p14="http://schemas.microsoft.com/office/powerpoint/2010/main" val="2445638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However, if interactions are non-additive, then we cannot predict the response of species one to species two and three together by simply adding up their separate effects.  </a:t>
            </a:r>
          </a:p>
          <a:p>
            <a:endParaRPr lang="en-US" dirty="0"/>
          </a:p>
          <a:p>
            <a:r>
              <a:rPr lang="en-US" dirty="0"/>
              <a:t>If competition is non additive then there must be higher order interactions in the system non-additivity is to hypothesize that there are higher order interactions in the system. </a:t>
            </a:r>
          </a:p>
          <a:p>
            <a:endParaRPr lang="en-US" dirty="0"/>
          </a:p>
          <a:p>
            <a:r>
              <a:rPr lang="en-US" dirty="0"/>
              <a:t>That is the presence of two and three together somehow changes the dynamics of the system. </a:t>
            </a:r>
          </a:p>
          <a:p>
            <a:endParaRPr lang="en-US" dirty="0"/>
          </a:p>
          <a:p>
            <a:r>
              <a:rPr lang="en-US" dirty="0"/>
              <a:t>If higher order interactions are common in nature this presents a serious problem both practically and theoretically for community ecology.  Practically it means that we cannot hope to understand multispecies communities with only pairwise interactions.  </a:t>
            </a:r>
          </a:p>
          <a:p>
            <a:endParaRPr lang="en-US" dirty="0"/>
          </a:p>
          <a:p>
            <a:r>
              <a:rPr lang="en-US" dirty="0"/>
              <a:t>We need to run many, many more experiments in order to understand dynamical models that include higher order interactions.  </a:t>
            </a:r>
          </a:p>
          <a:p>
            <a:endParaRPr lang="en-US" dirty="0"/>
          </a:p>
          <a:p>
            <a:r>
              <a:rPr lang="en-US" dirty="0"/>
              <a:t>Philosophically, it means that communities have emergent properties that cannot be easily reduced to pairwise interactions.  And it argues for new theories of community ecology. </a:t>
            </a:r>
          </a:p>
        </p:txBody>
      </p:sp>
      <p:sp>
        <p:nvSpPr>
          <p:cNvPr id="4" name="Slide Number Placeholder 3"/>
          <p:cNvSpPr>
            <a:spLocks noGrp="1"/>
          </p:cNvSpPr>
          <p:nvPr>
            <p:ph type="sldNum" sz="quarter" idx="10"/>
          </p:nvPr>
        </p:nvSpPr>
        <p:spPr/>
        <p:txBody>
          <a:bodyPr/>
          <a:lstStyle/>
          <a:p>
            <a:fld id="{552D6532-0D93-2E46-8D8D-35E716CACC0D}" type="slidenum">
              <a:rPr lang="en-US" smtClean="0"/>
              <a:t>4</a:t>
            </a:fld>
            <a:endParaRPr lang="en-US" dirty="0"/>
          </a:p>
        </p:txBody>
      </p:sp>
    </p:spTree>
    <p:extLst>
      <p:ext uri="{BB962C8B-B14F-4D97-AF65-F5344CB8AC3E}">
        <p14:creationId xmlns:p14="http://schemas.microsoft.com/office/powerpoint/2010/main" val="2245201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two main questions I’m going to address today, are first how can we detect higher order interactions? </a:t>
            </a:r>
          </a:p>
          <a:p>
            <a:endParaRPr lang="en-US" dirty="0"/>
          </a:p>
          <a:p>
            <a:r>
              <a:rPr lang="en-US" dirty="0"/>
              <a:t>And second, what sorts of mechanisms could produce higher order interactions among competing species?  </a:t>
            </a:r>
          </a:p>
          <a:p>
            <a:endParaRPr lang="en-US" dirty="0"/>
          </a:p>
          <a:p>
            <a:r>
              <a:rPr lang="en-US" dirty="0"/>
              <a:t>This second question is focused mostly at competing plants.  Among animals we know that higher order interactions can emerge due to changes in behavior of animals in multispecies communities.  However, ecologists haven’t developed similar explanations for plants, and there is very little empirical evidence for or against higher order interactions among competing plants. </a:t>
            </a:r>
          </a:p>
        </p:txBody>
      </p:sp>
      <p:sp>
        <p:nvSpPr>
          <p:cNvPr id="4" name="Slide Number Placeholder 3"/>
          <p:cNvSpPr>
            <a:spLocks noGrp="1"/>
          </p:cNvSpPr>
          <p:nvPr>
            <p:ph type="sldNum" sz="quarter" idx="10"/>
          </p:nvPr>
        </p:nvSpPr>
        <p:spPr/>
        <p:txBody>
          <a:bodyPr/>
          <a:lstStyle/>
          <a:p>
            <a:fld id="{552D6532-0D93-2E46-8D8D-35E716CACC0D}" type="slidenum">
              <a:rPr lang="en-US" smtClean="0"/>
              <a:t>7</a:t>
            </a:fld>
            <a:endParaRPr lang="en-US" dirty="0"/>
          </a:p>
        </p:txBody>
      </p:sp>
    </p:spTree>
    <p:extLst>
      <p:ext uri="{BB962C8B-B14F-4D97-AF65-F5344CB8AC3E}">
        <p14:creationId xmlns:p14="http://schemas.microsoft.com/office/powerpoint/2010/main" val="103896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Since, there is are so few empirical data to work with, our approach here was to first</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Simulate some artificial plant communities using a mechanistic but very simplified model of species competition, that assumes nothing about higher order interactions.  </a:t>
            </a:r>
          </a:p>
          <a:p>
            <a:pPr marL="685800" lvl="1" indent="-228600">
              <a:buAutoNum type="arabicParenR"/>
            </a:pPr>
            <a:endParaRPr lang="en-US" dirty="0"/>
          </a:p>
          <a:p>
            <a:pPr marL="228600" indent="-228600">
              <a:buAutoNum type="arabicParenR"/>
            </a:pPr>
            <a:r>
              <a:rPr lang="en-US" dirty="0"/>
              <a:t>Fit additive competition models to all the simulations involving pairwise competition.  </a:t>
            </a:r>
          </a:p>
          <a:p>
            <a:pPr marL="228600" indent="-228600">
              <a:buAutoNum type="arabicParenR"/>
            </a:pPr>
            <a:endParaRPr lang="en-US" dirty="0"/>
          </a:p>
          <a:p>
            <a:pPr marL="228600" indent="-228600">
              <a:buAutoNum type="arabicParenR"/>
            </a:pPr>
            <a:r>
              <a:rPr lang="en-US" dirty="0"/>
              <a:t>Using the fitted additive competition models, we will then predict the effects of multispecies competition. </a:t>
            </a:r>
          </a:p>
          <a:p>
            <a:pPr marL="228600" indent="-228600">
              <a:buAutoNum type="arabicParenR"/>
            </a:pPr>
            <a:endParaRPr lang="en-US" dirty="0"/>
          </a:p>
          <a:p>
            <a:pPr marL="228600" indent="-228600">
              <a:buAutoNum type="arabicParenR"/>
            </a:pPr>
            <a:r>
              <a:rPr lang="en-US" dirty="0"/>
              <a:t>Finally we can evaluate the presence of higher order interactions by comparing the response to competition predicted by the additive models to the response “observed” in the simulation</a:t>
            </a:r>
          </a:p>
        </p:txBody>
      </p:sp>
      <p:sp>
        <p:nvSpPr>
          <p:cNvPr id="4" name="Slide Number Placeholder 3"/>
          <p:cNvSpPr>
            <a:spLocks noGrp="1"/>
          </p:cNvSpPr>
          <p:nvPr>
            <p:ph type="sldNum" sz="quarter" idx="10"/>
          </p:nvPr>
        </p:nvSpPr>
        <p:spPr/>
        <p:txBody>
          <a:bodyPr/>
          <a:lstStyle/>
          <a:p>
            <a:fld id="{552D6532-0D93-2E46-8D8D-35E716CACC0D}" type="slidenum">
              <a:rPr lang="en-US" smtClean="0"/>
              <a:t>8</a:t>
            </a:fld>
            <a:endParaRPr lang="en-US" dirty="0"/>
          </a:p>
        </p:txBody>
      </p:sp>
    </p:spTree>
    <p:extLst>
      <p:ext uri="{BB962C8B-B14F-4D97-AF65-F5344CB8AC3E}">
        <p14:creationId xmlns:p14="http://schemas.microsoft.com/office/powerpoint/2010/main" val="2409645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However, if interactions are non-additive, then we cannot predict the response of species one to species two and three together by simply adding up their separate effects.  </a:t>
            </a:r>
          </a:p>
          <a:p>
            <a:endParaRPr lang="en-US" dirty="0"/>
          </a:p>
          <a:p>
            <a:r>
              <a:rPr lang="en-US" dirty="0"/>
              <a:t>If competition is non additive then there must be higher order interactions in the system non-additivity is to hypothesize that there are higher order interactions in the system. </a:t>
            </a:r>
          </a:p>
          <a:p>
            <a:endParaRPr lang="en-US" dirty="0"/>
          </a:p>
          <a:p>
            <a:r>
              <a:rPr lang="en-US" dirty="0"/>
              <a:t>That is the presence of two and three together somehow changes the dynamics of the system. </a:t>
            </a:r>
          </a:p>
          <a:p>
            <a:endParaRPr lang="en-US" dirty="0"/>
          </a:p>
          <a:p>
            <a:r>
              <a:rPr lang="en-US" dirty="0"/>
              <a:t>If higher order interactions are common in nature this presents a serious problem both practically and theoretically for community ecology.  Practically it means that we cannot hope to understand multispecies communities with only pairwise interactions.  </a:t>
            </a:r>
          </a:p>
          <a:p>
            <a:endParaRPr lang="en-US" dirty="0"/>
          </a:p>
          <a:p>
            <a:r>
              <a:rPr lang="en-US" dirty="0"/>
              <a:t>We need to run many, many more experiments in order to understand dynamical models that include higher order interactions.  </a:t>
            </a:r>
          </a:p>
          <a:p>
            <a:endParaRPr lang="en-US" dirty="0"/>
          </a:p>
          <a:p>
            <a:r>
              <a:rPr lang="en-US" dirty="0"/>
              <a:t>Philosophically, it means that communities have emergent properties that cannot be easily reduced to pairwise interactions.  And it argues for new theories of community ecology. </a:t>
            </a:r>
          </a:p>
        </p:txBody>
      </p:sp>
      <p:sp>
        <p:nvSpPr>
          <p:cNvPr id="4" name="Slide Number Placeholder 3"/>
          <p:cNvSpPr>
            <a:spLocks noGrp="1"/>
          </p:cNvSpPr>
          <p:nvPr>
            <p:ph type="sldNum" sz="quarter" idx="10"/>
          </p:nvPr>
        </p:nvSpPr>
        <p:spPr/>
        <p:txBody>
          <a:bodyPr/>
          <a:lstStyle/>
          <a:p>
            <a:fld id="{552D6532-0D93-2E46-8D8D-35E716CACC0D}" type="slidenum">
              <a:rPr lang="en-US" smtClean="0"/>
              <a:t>9</a:t>
            </a:fld>
            <a:endParaRPr lang="en-US" dirty="0"/>
          </a:p>
        </p:txBody>
      </p:sp>
    </p:spTree>
    <p:extLst>
      <p:ext uri="{BB962C8B-B14F-4D97-AF65-F5344CB8AC3E}">
        <p14:creationId xmlns:p14="http://schemas.microsoft.com/office/powerpoint/2010/main" val="324102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However, if interactions are non-additive, then we cannot predict the response of species one to species two and three together by simply adding up their separate effects.  </a:t>
            </a:r>
          </a:p>
          <a:p>
            <a:endParaRPr lang="en-US" dirty="0"/>
          </a:p>
          <a:p>
            <a:r>
              <a:rPr lang="en-US" dirty="0"/>
              <a:t>If competition is non additive then there must be higher order interactions in the system non-additivity is to hypothesize that there are higher order interactions in the system. </a:t>
            </a:r>
          </a:p>
          <a:p>
            <a:endParaRPr lang="en-US" dirty="0"/>
          </a:p>
          <a:p>
            <a:r>
              <a:rPr lang="en-US" dirty="0"/>
              <a:t>That is the presence of two and three together somehow changes the dynamics of the system. </a:t>
            </a:r>
          </a:p>
          <a:p>
            <a:endParaRPr lang="en-US" dirty="0"/>
          </a:p>
          <a:p>
            <a:r>
              <a:rPr lang="en-US" dirty="0"/>
              <a:t>If higher order interactions are common in nature this presents a serious problem both practically and theoretically for community ecology.  Practically it means that we cannot hope to understand multispecies communities with only pairwise interactions.  </a:t>
            </a:r>
          </a:p>
          <a:p>
            <a:endParaRPr lang="en-US" dirty="0"/>
          </a:p>
          <a:p>
            <a:r>
              <a:rPr lang="en-US" dirty="0"/>
              <a:t>We need to run many, many more experiments in order to understand dynamical models that include higher order interactions.  </a:t>
            </a:r>
          </a:p>
          <a:p>
            <a:endParaRPr lang="en-US" dirty="0"/>
          </a:p>
          <a:p>
            <a:r>
              <a:rPr lang="en-US" dirty="0"/>
              <a:t>Philosophically, it means that communities have emergent properties that cannot be easily reduced to pairwise interactions.  And it argues for new theories of community ecology. </a:t>
            </a:r>
          </a:p>
        </p:txBody>
      </p:sp>
      <p:sp>
        <p:nvSpPr>
          <p:cNvPr id="4" name="Slide Number Placeholder 3"/>
          <p:cNvSpPr>
            <a:spLocks noGrp="1"/>
          </p:cNvSpPr>
          <p:nvPr>
            <p:ph type="sldNum" sz="quarter" idx="10"/>
          </p:nvPr>
        </p:nvSpPr>
        <p:spPr/>
        <p:txBody>
          <a:bodyPr/>
          <a:lstStyle/>
          <a:p>
            <a:fld id="{552D6532-0D93-2E46-8D8D-35E716CACC0D}" type="slidenum">
              <a:rPr lang="en-US" smtClean="0"/>
              <a:t>10</a:t>
            </a:fld>
            <a:endParaRPr lang="en-US" dirty="0"/>
          </a:p>
        </p:txBody>
      </p:sp>
    </p:spTree>
    <p:extLst>
      <p:ext uri="{BB962C8B-B14F-4D97-AF65-F5344CB8AC3E}">
        <p14:creationId xmlns:p14="http://schemas.microsoft.com/office/powerpoint/2010/main" val="1857260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Since, there is are so few empirical data to work with, our approach here was to first</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Simulate some artificial plant communities using a mechanistic but very simplified model of species competition, that assumes nothing about higher order interactions.  </a:t>
            </a:r>
          </a:p>
          <a:p>
            <a:pPr marL="685800" lvl="1" indent="-228600">
              <a:buAutoNum type="arabicParenR"/>
            </a:pPr>
            <a:endParaRPr lang="en-US" dirty="0"/>
          </a:p>
          <a:p>
            <a:pPr marL="228600" indent="-228600">
              <a:buAutoNum type="arabicParenR"/>
            </a:pPr>
            <a:r>
              <a:rPr lang="en-US" dirty="0"/>
              <a:t>Fit additive competition models to all the simulations involving pairwise competition.  </a:t>
            </a:r>
          </a:p>
          <a:p>
            <a:pPr marL="228600" indent="-228600">
              <a:buAutoNum type="arabicParenR"/>
            </a:pPr>
            <a:endParaRPr lang="en-US" dirty="0"/>
          </a:p>
          <a:p>
            <a:pPr marL="228600" indent="-228600">
              <a:buAutoNum type="arabicParenR"/>
            </a:pPr>
            <a:r>
              <a:rPr lang="en-US" dirty="0"/>
              <a:t>Using the fitted additive competition models, we will then predict the effects of multispecies competition. </a:t>
            </a:r>
          </a:p>
          <a:p>
            <a:pPr marL="228600" indent="-228600">
              <a:buAutoNum type="arabicParenR"/>
            </a:pPr>
            <a:endParaRPr lang="en-US" dirty="0"/>
          </a:p>
          <a:p>
            <a:pPr marL="228600" indent="-228600">
              <a:buAutoNum type="arabicParenR"/>
            </a:pPr>
            <a:r>
              <a:rPr lang="en-US" dirty="0"/>
              <a:t>Finally we can evaluate the presence of higher order interactions by comparing the response to competition predicted by the additive models to the response “observed” in the simulation</a:t>
            </a:r>
          </a:p>
        </p:txBody>
      </p:sp>
      <p:sp>
        <p:nvSpPr>
          <p:cNvPr id="4" name="Slide Number Placeholder 3"/>
          <p:cNvSpPr>
            <a:spLocks noGrp="1"/>
          </p:cNvSpPr>
          <p:nvPr>
            <p:ph type="sldNum" sz="quarter" idx="10"/>
          </p:nvPr>
        </p:nvSpPr>
        <p:spPr/>
        <p:txBody>
          <a:bodyPr/>
          <a:lstStyle/>
          <a:p>
            <a:fld id="{552D6532-0D93-2E46-8D8D-35E716CACC0D}" type="slidenum">
              <a:rPr lang="en-US" smtClean="0"/>
              <a:t>11</a:t>
            </a:fld>
            <a:endParaRPr lang="en-US" dirty="0"/>
          </a:p>
        </p:txBody>
      </p:sp>
    </p:spTree>
    <p:extLst>
      <p:ext uri="{BB962C8B-B14F-4D97-AF65-F5344CB8AC3E}">
        <p14:creationId xmlns:p14="http://schemas.microsoft.com/office/powerpoint/2010/main" val="1273566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127353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1932030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851458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9BD8-1A77-054F-A7F3-4A82B17A4011}"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67674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249BD8-1A77-054F-A7F3-4A82B17A4011}" type="datetimeFigureOut">
              <a:rPr lang="en-US" smtClean="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5055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249BD8-1A77-054F-A7F3-4A82B17A4011}" type="datetimeFigureOut">
              <a:rPr lang="en-US" smtClean="0"/>
              <a:t>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04111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249BD8-1A77-054F-A7F3-4A82B17A4011}" type="datetimeFigureOut">
              <a:rPr lang="en-US" smtClean="0"/>
              <a:t>11/6/19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3548606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249BD8-1A77-054F-A7F3-4A82B17A4011}" type="datetimeFigureOut">
              <a:rPr lang="en-US" smtClean="0"/>
              <a:t>11/6/19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22493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249BD8-1A77-054F-A7F3-4A82B17A4011}" type="datetimeFigureOut">
              <a:rPr lang="en-US" smtClean="0"/>
              <a:t>11/6/19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921677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249BD8-1A77-054F-A7F3-4A82B17A4011}" type="datetimeFigureOut">
              <a:rPr lang="en-US" smtClean="0"/>
              <a:t>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227289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249BD8-1A77-054F-A7F3-4A82B17A4011}" type="datetimeFigureOut">
              <a:rPr lang="en-US" smtClean="0"/>
              <a:t>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7D065E-C13E-3842-824A-9C9CBE36B16D}" type="slidenum">
              <a:rPr lang="en-US" smtClean="0"/>
              <a:t>‹#›</a:t>
            </a:fld>
            <a:endParaRPr lang="en-US" dirty="0"/>
          </a:p>
        </p:txBody>
      </p:sp>
    </p:spTree>
    <p:extLst>
      <p:ext uri="{BB962C8B-B14F-4D97-AF65-F5344CB8AC3E}">
        <p14:creationId xmlns:p14="http://schemas.microsoft.com/office/powerpoint/2010/main" val="320273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49BD8-1A77-054F-A7F3-4A82B17A4011}" type="datetimeFigureOut">
              <a:rPr lang="en-US" smtClean="0"/>
              <a:t>11/6/19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D065E-C13E-3842-824A-9C9CBE36B16D}" type="slidenum">
              <a:rPr lang="en-US" smtClean="0"/>
              <a:t>‹#›</a:t>
            </a:fld>
            <a:endParaRPr lang="en-US" dirty="0"/>
          </a:p>
        </p:txBody>
      </p:sp>
    </p:spTree>
    <p:extLst>
      <p:ext uri="{BB962C8B-B14F-4D97-AF65-F5344CB8AC3E}">
        <p14:creationId xmlns:p14="http://schemas.microsoft.com/office/powerpoint/2010/main" val="2326303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E419-616B-254D-A223-EF834D73716A}"/>
              </a:ext>
            </a:extLst>
          </p:cNvPr>
          <p:cNvSpPr>
            <a:spLocks noGrp="1"/>
          </p:cNvSpPr>
          <p:nvPr>
            <p:ph type="ctrTitle"/>
          </p:nvPr>
        </p:nvSpPr>
        <p:spPr>
          <a:xfrm>
            <a:off x="1143000" y="911270"/>
            <a:ext cx="6858000" cy="1790700"/>
          </a:xfrm>
        </p:spPr>
        <p:txBody>
          <a:bodyPr anchor="ctr" anchorCtr="0">
            <a:noAutofit/>
          </a:bodyPr>
          <a:lstStyle/>
          <a:p>
            <a:r>
              <a:rPr lang="en-US" sz="4400" dirty="0"/>
              <a:t>What are higher order interactions and how can we measure them?</a:t>
            </a:r>
          </a:p>
        </p:txBody>
      </p:sp>
      <p:sp>
        <p:nvSpPr>
          <p:cNvPr id="3" name="Subtitle 2">
            <a:extLst>
              <a:ext uri="{FF2B5EF4-FFF2-40B4-BE49-F238E27FC236}">
                <a16:creationId xmlns:a16="http://schemas.microsoft.com/office/drawing/2014/main" id="{5320E291-2404-CB44-BE3E-A5A94F28010B}"/>
              </a:ext>
            </a:extLst>
          </p:cNvPr>
          <p:cNvSpPr>
            <a:spLocks noGrp="1"/>
          </p:cNvSpPr>
          <p:nvPr>
            <p:ph type="subTitle" idx="1"/>
          </p:nvPr>
        </p:nvSpPr>
        <p:spPr>
          <a:xfrm>
            <a:off x="1142999" y="3544827"/>
            <a:ext cx="7182853" cy="3026677"/>
          </a:xfrm>
        </p:spPr>
        <p:txBody>
          <a:bodyPr>
            <a:normAutofit fontScale="92500" lnSpcReduction="10000"/>
          </a:bodyPr>
          <a:lstStyle/>
          <a:p>
            <a:r>
              <a:rPr lang="en-US" dirty="0"/>
              <a:t>Andy Kleinhesselink</a:t>
            </a:r>
            <a:r>
              <a:rPr lang="en-US" baseline="30000" dirty="0"/>
              <a:t>1</a:t>
            </a:r>
            <a:endParaRPr lang="en-US" dirty="0"/>
          </a:p>
          <a:p>
            <a:r>
              <a:rPr lang="en-US" dirty="0"/>
              <a:t>Jonathan M. Levine</a:t>
            </a:r>
            <a:r>
              <a:rPr lang="en-US" baseline="30000" dirty="0"/>
              <a:t>2</a:t>
            </a:r>
            <a:endParaRPr lang="en-US" dirty="0"/>
          </a:p>
          <a:p>
            <a:r>
              <a:rPr lang="en-US" dirty="0"/>
              <a:t>Nathan J.B. Kraft</a:t>
            </a:r>
            <a:r>
              <a:rPr lang="en-US" baseline="30000" dirty="0"/>
              <a:t>1</a:t>
            </a:r>
            <a:endParaRPr lang="en-US" dirty="0"/>
          </a:p>
          <a:p>
            <a:endParaRPr lang="en-US" dirty="0"/>
          </a:p>
          <a:p>
            <a:r>
              <a:rPr lang="en-US" sz="1800" baseline="30000" dirty="0"/>
              <a:t>1</a:t>
            </a:r>
            <a:r>
              <a:rPr lang="en-US" sz="1800" dirty="0"/>
              <a:t>Department of Ecology and Evolutionary Biology</a:t>
            </a:r>
          </a:p>
          <a:p>
            <a:r>
              <a:rPr lang="en-US" sz="1800" dirty="0"/>
              <a:t>UCLA</a:t>
            </a:r>
          </a:p>
          <a:p>
            <a:r>
              <a:rPr lang="en-US" sz="1800" baseline="30000" dirty="0"/>
              <a:t>2</a:t>
            </a:r>
            <a:r>
              <a:rPr lang="en-US" sz="1800" dirty="0"/>
              <a:t>Department of Ecology and Evolutionary Biology</a:t>
            </a:r>
          </a:p>
          <a:p>
            <a:r>
              <a:rPr lang="en-US" sz="1800" dirty="0"/>
              <a:t>Princeton University</a:t>
            </a:r>
          </a:p>
          <a:p>
            <a:endParaRPr lang="en-US" dirty="0"/>
          </a:p>
        </p:txBody>
      </p:sp>
      <p:pic>
        <p:nvPicPr>
          <p:cNvPr id="4" name="Picture 3">
            <a:extLst>
              <a:ext uri="{FF2B5EF4-FFF2-40B4-BE49-F238E27FC236}">
                <a16:creationId xmlns:a16="http://schemas.microsoft.com/office/drawing/2014/main" id="{ED6CA1AE-C136-2841-9A5B-A719FCE27CA5}"/>
              </a:ext>
            </a:extLst>
          </p:cNvPr>
          <p:cNvPicPr>
            <a:picLocks noChangeAspect="1"/>
          </p:cNvPicPr>
          <p:nvPr/>
        </p:nvPicPr>
        <p:blipFill>
          <a:blip r:embed="rId3"/>
          <a:stretch>
            <a:fillRect/>
          </a:stretch>
        </p:blipFill>
        <p:spPr>
          <a:xfrm>
            <a:off x="274721" y="5743745"/>
            <a:ext cx="1736558" cy="827759"/>
          </a:xfrm>
          <a:prstGeom prst="rect">
            <a:avLst/>
          </a:prstGeom>
        </p:spPr>
      </p:pic>
    </p:spTree>
    <p:extLst>
      <p:ext uri="{BB962C8B-B14F-4D97-AF65-F5344CB8AC3E}">
        <p14:creationId xmlns:p14="http://schemas.microsoft.com/office/powerpoint/2010/main" val="42603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2F5CCBB-DC5A-A647-BD5D-02033BC353D3}"/>
              </a:ext>
            </a:extLst>
          </p:cNvPr>
          <p:cNvSpPr txBox="1">
            <a:spLocks/>
          </p:cNvSpPr>
          <p:nvPr/>
        </p:nvSpPr>
        <p:spPr>
          <a:xfrm>
            <a:off x="1099930" y="2930557"/>
            <a:ext cx="8322365" cy="2728122"/>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pPr>
            <a:r>
              <a:rPr lang="en-US" sz="2400" dirty="0"/>
              <a:t>Non additive interactions: </a:t>
            </a:r>
          </a:p>
          <a:p>
            <a:pPr>
              <a:lnSpc>
                <a:spcPct val="100000"/>
              </a:lnSpc>
              <a:spcAft>
                <a:spcPts val="600"/>
              </a:spcAft>
            </a:pPr>
            <a:r>
              <a:rPr lang="en-US" sz="2400" dirty="0"/>
              <a:t>Interaction modification:</a:t>
            </a:r>
          </a:p>
          <a:p>
            <a:pPr>
              <a:lnSpc>
                <a:spcPct val="100000"/>
              </a:lnSpc>
              <a:spcAft>
                <a:spcPts val="600"/>
              </a:spcAft>
            </a:pPr>
            <a:r>
              <a:rPr lang="en-US" sz="2400" dirty="0"/>
              <a:t>Non-linear density dependence:</a:t>
            </a:r>
          </a:p>
          <a:p>
            <a:pPr>
              <a:lnSpc>
                <a:spcPct val="100000"/>
              </a:lnSpc>
              <a:spcAft>
                <a:spcPts val="600"/>
              </a:spcAft>
            </a:pPr>
            <a:r>
              <a:rPr lang="en-US" sz="2400" dirty="0"/>
              <a:t>Indirect effects:</a:t>
            </a:r>
          </a:p>
          <a:p>
            <a:pPr marL="457200" lvl="1" indent="0">
              <a:lnSpc>
                <a:spcPct val="100000"/>
              </a:lnSpc>
              <a:spcAft>
                <a:spcPts val="600"/>
              </a:spcAft>
              <a:buNone/>
            </a:pPr>
            <a:endParaRPr lang="en-US" sz="2000" dirty="0"/>
          </a:p>
          <a:p>
            <a:pPr marL="457200" lvl="1" indent="0">
              <a:lnSpc>
                <a:spcPct val="100000"/>
              </a:lnSpc>
              <a:spcAft>
                <a:spcPts val="600"/>
              </a:spcAft>
              <a:buNone/>
            </a:pPr>
            <a:endParaRPr lang="en-US" sz="2800" dirty="0"/>
          </a:p>
        </p:txBody>
      </p:sp>
      <p:sp>
        <p:nvSpPr>
          <p:cNvPr id="7" name="Title 1">
            <a:extLst>
              <a:ext uri="{FF2B5EF4-FFF2-40B4-BE49-F238E27FC236}">
                <a16:creationId xmlns:a16="http://schemas.microsoft.com/office/drawing/2014/main" id="{94652783-831A-3E45-9673-C67B06C68067}"/>
              </a:ext>
            </a:extLst>
          </p:cNvPr>
          <p:cNvSpPr txBox="1">
            <a:spLocks/>
          </p:cNvSpPr>
          <p:nvPr/>
        </p:nvSpPr>
        <p:spPr>
          <a:xfrm>
            <a:off x="754546" y="30898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are HOIs?</a:t>
            </a:r>
          </a:p>
        </p:txBody>
      </p:sp>
      <p:sp>
        <p:nvSpPr>
          <p:cNvPr id="20" name="TextBox 19">
            <a:extLst>
              <a:ext uri="{FF2B5EF4-FFF2-40B4-BE49-F238E27FC236}">
                <a16:creationId xmlns:a16="http://schemas.microsoft.com/office/drawing/2014/main" id="{7D1D88CD-AED2-5849-B1DC-E3FBEA618569}"/>
              </a:ext>
            </a:extLst>
          </p:cNvPr>
          <p:cNvSpPr txBox="1"/>
          <p:nvPr/>
        </p:nvSpPr>
        <p:spPr>
          <a:xfrm>
            <a:off x="2848299" y="2020940"/>
            <a:ext cx="4176271" cy="523220"/>
          </a:xfrm>
          <a:prstGeom prst="rect">
            <a:avLst/>
          </a:prstGeom>
          <a:noFill/>
        </p:spPr>
        <p:txBody>
          <a:bodyPr wrap="none" rtlCol="0">
            <a:spAutoFit/>
          </a:bodyPr>
          <a:lstStyle/>
          <a:p>
            <a:r>
              <a:rPr lang="en-US" sz="2800" dirty="0"/>
              <a:t>Many different definitions! </a:t>
            </a:r>
          </a:p>
        </p:txBody>
      </p:sp>
      <p:sp>
        <p:nvSpPr>
          <p:cNvPr id="5" name="Content Placeholder 2">
            <a:extLst>
              <a:ext uri="{FF2B5EF4-FFF2-40B4-BE49-F238E27FC236}">
                <a16:creationId xmlns:a16="http://schemas.microsoft.com/office/drawing/2014/main" id="{0A1B69F9-11F8-A843-A945-B7E4949B972D}"/>
              </a:ext>
            </a:extLst>
          </p:cNvPr>
          <p:cNvSpPr txBox="1">
            <a:spLocks/>
          </p:cNvSpPr>
          <p:nvPr/>
        </p:nvSpPr>
        <p:spPr>
          <a:xfrm>
            <a:off x="6789072" y="2930557"/>
            <a:ext cx="2076632" cy="2938921"/>
          </a:xfrm>
          <a:prstGeom prst="rect">
            <a:avLst/>
          </a:prstGeom>
          <a:solidFill>
            <a:schemeClr val="bg1">
              <a:alpha val="84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dirty="0"/>
              <a:t>General definition</a:t>
            </a:r>
          </a:p>
        </p:txBody>
      </p:sp>
      <p:sp>
        <p:nvSpPr>
          <p:cNvPr id="8" name="Right Arrow 7">
            <a:extLst>
              <a:ext uri="{FF2B5EF4-FFF2-40B4-BE49-F238E27FC236}">
                <a16:creationId xmlns:a16="http://schemas.microsoft.com/office/drawing/2014/main" id="{EA580828-5613-3147-A9E5-1C30479A6982}"/>
              </a:ext>
            </a:extLst>
          </p:cNvPr>
          <p:cNvSpPr/>
          <p:nvPr/>
        </p:nvSpPr>
        <p:spPr>
          <a:xfrm>
            <a:off x="4903304" y="3916312"/>
            <a:ext cx="1590262" cy="967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347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683B6E7-2A19-724A-A5C2-0B76FE8AF904}"/>
              </a:ext>
            </a:extLst>
          </p:cNvPr>
          <p:cNvSpPr>
            <a:spLocks noGrp="1"/>
          </p:cNvSpPr>
          <p:nvPr>
            <p:ph type="title"/>
          </p:nvPr>
        </p:nvSpPr>
        <p:spPr>
          <a:xfrm>
            <a:off x="628650" y="365126"/>
            <a:ext cx="7886700" cy="1325563"/>
          </a:xfrm>
        </p:spPr>
        <p:txBody>
          <a:bodyPr>
            <a:normAutofit/>
          </a:bodyPr>
          <a:lstStyle/>
          <a:p>
            <a:r>
              <a:rPr lang="en-US" dirty="0"/>
              <a:t>Questions</a:t>
            </a:r>
          </a:p>
        </p:txBody>
      </p:sp>
      <p:sp>
        <p:nvSpPr>
          <p:cNvPr id="13" name="Content Placeholder 2">
            <a:extLst>
              <a:ext uri="{FF2B5EF4-FFF2-40B4-BE49-F238E27FC236}">
                <a16:creationId xmlns:a16="http://schemas.microsoft.com/office/drawing/2014/main" id="{0BB00343-EC99-BF42-A726-6E0779C7D65F}"/>
              </a:ext>
            </a:extLst>
          </p:cNvPr>
          <p:cNvSpPr>
            <a:spLocks noGrp="1"/>
          </p:cNvSpPr>
          <p:nvPr>
            <p:ph idx="1"/>
          </p:nvPr>
        </p:nvSpPr>
        <p:spPr>
          <a:xfrm>
            <a:off x="628650" y="2395468"/>
            <a:ext cx="7886700" cy="3183697"/>
          </a:xfrm>
        </p:spPr>
        <p:txBody>
          <a:bodyPr/>
          <a:lstStyle/>
          <a:p>
            <a:pPr marL="514350" indent="-514350">
              <a:buFont typeface="+mj-lt"/>
              <a:buAutoNum type="arabicPeriod"/>
            </a:pPr>
            <a:r>
              <a:rPr lang="en-US" dirty="0">
                <a:solidFill>
                  <a:schemeClr val="bg1">
                    <a:lumMod val="50000"/>
                  </a:schemeClr>
                </a:solidFill>
              </a:rPr>
              <a:t>What counts as an HOI really? </a:t>
            </a:r>
          </a:p>
          <a:p>
            <a:pPr lvl="1"/>
            <a:r>
              <a:rPr lang="en-US" dirty="0">
                <a:solidFill>
                  <a:schemeClr val="bg1">
                    <a:lumMod val="50000"/>
                  </a:schemeClr>
                </a:solidFill>
              </a:rPr>
              <a:t>Provide a new general definition of HOIs</a:t>
            </a:r>
          </a:p>
          <a:p>
            <a:pPr marL="457200" lvl="1" indent="0">
              <a:buNone/>
            </a:pPr>
            <a:endParaRPr lang="en-US" dirty="0"/>
          </a:p>
          <a:p>
            <a:pPr marL="514350" indent="-514350">
              <a:buFont typeface="+mj-lt"/>
              <a:buAutoNum type="arabicPeriod"/>
            </a:pPr>
            <a:r>
              <a:rPr lang="en-US" dirty="0"/>
              <a:t>How might HOIs arise in nature? </a:t>
            </a:r>
          </a:p>
          <a:p>
            <a:pPr lvl="1"/>
            <a:r>
              <a:rPr lang="en-US" dirty="0"/>
              <a:t>Simulate plant competition and fit HOI model</a:t>
            </a:r>
          </a:p>
          <a:p>
            <a:pPr marL="0" indent="0">
              <a:buNone/>
            </a:pP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26324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0E0F-F2D8-0048-B149-81F4E7BEA477}"/>
              </a:ext>
            </a:extLst>
          </p:cNvPr>
          <p:cNvSpPr>
            <a:spLocks noGrp="1"/>
          </p:cNvSpPr>
          <p:nvPr>
            <p:ph type="title"/>
          </p:nvPr>
        </p:nvSpPr>
        <p:spPr>
          <a:xfrm>
            <a:off x="628650" y="206102"/>
            <a:ext cx="7886700" cy="1325563"/>
          </a:xfrm>
        </p:spPr>
        <p:txBody>
          <a:bodyPr/>
          <a:lstStyle/>
          <a:p>
            <a:r>
              <a:rPr lang="en-US" dirty="0"/>
              <a:t>A general definition for HOIs</a:t>
            </a:r>
          </a:p>
        </p:txBody>
      </p:sp>
      <p:pic>
        <p:nvPicPr>
          <p:cNvPr id="11" name="Picture 10">
            <a:extLst>
              <a:ext uri="{FF2B5EF4-FFF2-40B4-BE49-F238E27FC236}">
                <a16:creationId xmlns:a16="http://schemas.microsoft.com/office/drawing/2014/main" id="{7307ECD7-F03D-1C44-B53E-81F916028ACE}"/>
              </a:ext>
            </a:extLst>
          </p:cNvPr>
          <p:cNvPicPr/>
          <p:nvPr/>
        </p:nvPicPr>
        <p:blipFill>
          <a:blip r:embed="rId3">
            <a:extLst>
              <a:ext uri="{28A0092B-C50C-407E-A947-70E740481C1C}">
                <a14:useLocalDpi xmlns:a14="http://schemas.microsoft.com/office/drawing/2010/main" val="0"/>
              </a:ext>
            </a:extLst>
          </a:blip>
          <a:stretch>
            <a:fillRect/>
          </a:stretch>
        </p:blipFill>
        <p:spPr>
          <a:xfrm>
            <a:off x="1722783" y="1544916"/>
            <a:ext cx="6192850" cy="4683606"/>
          </a:xfrm>
          <a:prstGeom prst="rect">
            <a:avLst/>
          </a:prstGeom>
          <a:ln>
            <a:solidFill>
              <a:schemeClr val="accent1">
                <a:shade val="50000"/>
              </a:schemeClr>
            </a:solidFill>
          </a:ln>
        </p:spPr>
      </p:pic>
      <p:sp>
        <p:nvSpPr>
          <p:cNvPr id="13" name="TextBox 12">
            <a:extLst>
              <a:ext uri="{FF2B5EF4-FFF2-40B4-BE49-F238E27FC236}">
                <a16:creationId xmlns:a16="http://schemas.microsoft.com/office/drawing/2014/main" id="{152BEA9A-FD0A-E041-AF48-AFD386A83992}"/>
              </a:ext>
            </a:extLst>
          </p:cNvPr>
          <p:cNvSpPr txBox="1"/>
          <p:nvPr/>
        </p:nvSpPr>
        <p:spPr>
          <a:xfrm>
            <a:off x="4920641" y="6374296"/>
            <a:ext cx="4562117" cy="369332"/>
          </a:xfrm>
          <a:prstGeom prst="rect">
            <a:avLst/>
          </a:prstGeom>
          <a:noFill/>
        </p:spPr>
        <p:txBody>
          <a:bodyPr wrap="square" rtlCol="0">
            <a:spAutoFit/>
          </a:bodyPr>
          <a:lstStyle/>
          <a:p>
            <a:r>
              <a:rPr lang="en-US" dirty="0"/>
              <a:t>Kleinhesselink, Kraft and Levine.  </a:t>
            </a:r>
            <a:r>
              <a:rPr lang="en-US" i="1" dirty="0"/>
              <a:t>In prep. </a:t>
            </a:r>
          </a:p>
        </p:txBody>
      </p:sp>
    </p:spTree>
    <p:extLst>
      <p:ext uri="{BB962C8B-B14F-4D97-AF65-F5344CB8AC3E}">
        <p14:creationId xmlns:p14="http://schemas.microsoft.com/office/powerpoint/2010/main" val="654091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66ACD1-6BF0-4B41-8308-AA13EB5FF9EA}"/>
              </a:ext>
            </a:extLst>
          </p:cNvPr>
          <p:cNvPicPr>
            <a:picLocks noChangeAspect="1"/>
          </p:cNvPicPr>
          <p:nvPr/>
        </p:nvPicPr>
        <p:blipFill>
          <a:blip r:embed="rId3"/>
          <a:stretch>
            <a:fillRect/>
          </a:stretch>
        </p:blipFill>
        <p:spPr>
          <a:xfrm>
            <a:off x="-17859" y="13342"/>
            <a:ext cx="9161859" cy="6844658"/>
          </a:xfrm>
          <a:prstGeom prst="rect">
            <a:avLst/>
          </a:prstGeom>
        </p:spPr>
      </p:pic>
      <p:sp>
        <p:nvSpPr>
          <p:cNvPr id="2" name="Title 1">
            <a:extLst>
              <a:ext uri="{FF2B5EF4-FFF2-40B4-BE49-F238E27FC236}">
                <a16:creationId xmlns:a16="http://schemas.microsoft.com/office/drawing/2014/main" id="{E69CE6D0-6E70-0048-AB1F-B2B811002F1C}"/>
              </a:ext>
            </a:extLst>
          </p:cNvPr>
          <p:cNvSpPr>
            <a:spLocks noGrp="1"/>
          </p:cNvSpPr>
          <p:nvPr>
            <p:ph type="title"/>
          </p:nvPr>
        </p:nvSpPr>
        <p:spPr>
          <a:xfrm>
            <a:off x="628650" y="-84050"/>
            <a:ext cx="7886700" cy="1325563"/>
          </a:xfrm>
        </p:spPr>
        <p:txBody>
          <a:bodyPr/>
          <a:lstStyle/>
          <a:p>
            <a:pPr algn="ctr"/>
            <a:r>
              <a:rPr lang="en-US" dirty="0"/>
              <a:t>California annual plants</a:t>
            </a:r>
          </a:p>
        </p:txBody>
      </p:sp>
      <p:pic>
        <p:nvPicPr>
          <p:cNvPr id="4" name="Picture 3">
            <a:extLst>
              <a:ext uri="{FF2B5EF4-FFF2-40B4-BE49-F238E27FC236}">
                <a16:creationId xmlns:a16="http://schemas.microsoft.com/office/drawing/2014/main" id="{051DAB32-338C-4E41-B384-C42CB645037B}"/>
              </a:ext>
            </a:extLst>
          </p:cNvPr>
          <p:cNvPicPr>
            <a:picLocks noChangeAspect="1"/>
          </p:cNvPicPr>
          <p:nvPr/>
        </p:nvPicPr>
        <p:blipFill rotWithShape="1">
          <a:blip r:embed="rId4">
            <a:lum/>
            <a:alphaModFix amt="95000"/>
          </a:blip>
          <a:srcRect r="44834"/>
          <a:stretch/>
        </p:blipFill>
        <p:spPr>
          <a:xfrm>
            <a:off x="4924926" y="2845502"/>
            <a:ext cx="3879182" cy="3587381"/>
          </a:xfrm>
          <a:prstGeom prst="rect">
            <a:avLst/>
          </a:prstGeom>
          <a:noFill/>
          <a:ln>
            <a:solidFill>
              <a:schemeClr val="tx1"/>
            </a:solidFill>
          </a:ln>
        </p:spPr>
      </p:pic>
      <p:sp>
        <p:nvSpPr>
          <p:cNvPr id="6" name="TextBox 5">
            <a:extLst>
              <a:ext uri="{FF2B5EF4-FFF2-40B4-BE49-F238E27FC236}">
                <a16:creationId xmlns:a16="http://schemas.microsoft.com/office/drawing/2014/main" id="{46796482-69A8-3547-A82F-4ECFEA406000}"/>
              </a:ext>
            </a:extLst>
          </p:cNvPr>
          <p:cNvSpPr txBox="1"/>
          <p:nvPr/>
        </p:nvSpPr>
        <p:spPr>
          <a:xfrm>
            <a:off x="6172702" y="2845502"/>
            <a:ext cx="2801352" cy="369332"/>
          </a:xfrm>
          <a:prstGeom prst="rect">
            <a:avLst/>
          </a:prstGeom>
          <a:noFill/>
        </p:spPr>
        <p:txBody>
          <a:bodyPr wrap="square" rtlCol="0">
            <a:spAutoFit/>
          </a:bodyPr>
          <a:lstStyle/>
          <a:p>
            <a:r>
              <a:rPr lang="en-US" dirty="0"/>
              <a:t>Godoy and Levine (2014)</a:t>
            </a:r>
          </a:p>
        </p:txBody>
      </p:sp>
    </p:spTree>
    <p:extLst>
      <p:ext uri="{BB962C8B-B14F-4D97-AF65-F5344CB8AC3E}">
        <p14:creationId xmlns:p14="http://schemas.microsoft.com/office/powerpoint/2010/main" val="2814085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0CE1AEC-BCC2-174D-A058-5EDA9F99AA13}"/>
              </a:ext>
            </a:extLst>
          </p:cNvPr>
          <p:cNvPicPr>
            <a:picLocks noChangeAspect="1"/>
          </p:cNvPicPr>
          <p:nvPr/>
        </p:nvPicPr>
        <p:blipFill>
          <a:blip r:embed="rId3"/>
          <a:stretch>
            <a:fillRect/>
          </a:stretch>
        </p:blipFill>
        <p:spPr>
          <a:xfrm>
            <a:off x="3061058" y="2007394"/>
            <a:ext cx="2491603" cy="3646310"/>
          </a:xfrm>
          <a:prstGeom prst="rect">
            <a:avLst/>
          </a:prstGeom>
        </p:spPr>
      </p:pic>
      <p:sp>
        <p:nvSpPr>
          <p:cNvPr id="5" name="Title 4">
            <a:extLst>
              <a:ext uri="{FF2B5EF4-FFF2-40B4-BE49-F238E27FC236}">
                <a16:creationId xmlns:a16="http://schemas.microsoft.com/office/drawing/2014/main" id="{A9B57183-A9D6-E54B-918C-71AEFC8C2A17}"/>
              </a:ext>
            </a:extLst>
          </p:cNvPr>
          <p:cNvSpPr>
            <a:spLocks noGrp="1"/>
          </p:cNvSpPr>
          <p:nvPr>
            <p:ph type="title"/>
          </p:nvPr>
        </p:nvSpPr>
        <p:spPr/>
        <p:txBody>
          <a:bodyPr/>
          <a:lstStyle/>
          <a:p>
            <a:r>
              <a:rPr lang="en-US" dirty="0"/>
              <a:t>Simulation model</a:t>
            </a:r>
          </a:p>
        </p:txBody>
      </p:sp>
      <p:sp>
        <p:nvSpPr>
          <p:cNvPr id="7" name="Rectangle 6">
            <a:extLst>
              <a:ext uri="{FF2B5EF4-FFF2-40B4-BE49-F238E27FC236}">
                <a16:creationId xmlns:a16="http://schemas.microsoft.com/office/drawing/2014/main" id="{52514A2B-F2D2-0D40-97D7-2A5CA26DFC45}"/>
              </a:ext>
            </a:extLst>
          </p:cNvPr>
          <p:cNvSpPr/>
          <p:nvPr/>
        </p:nvSpPr>
        <p:spPr>
          <a:xfrm>
            <a:off x="2975356" y="5616922"/>
            <a:ext cx="2663005" cy="107789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Soil Resources</a:t>
            </a:r>
          </a:p>
          <a:p>
            <a:pPr algn="ctr"/>
            <a:r>
              <a:rPr lang="en-US" sz="2400" i="1" dirty="0">
                <a:solidFill>
                  <a:schemeClr val="tx1"/>
                </a:solidFill>
              </a:rPr>
              <a:t>R(u)</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6530E8B-1EAE-9944-B4D0-8DBE670911DC}"/>
                  </a:ext>
                </a:extLst>
              </p:cNvPr>
              <p:cNvSpPr/>
              <p:nvPr/>
            </p:nvSpPr>
            <p:spPr>
              <a:xfrm>
                <a:off x="5776282" y="5761764"/>
                <a:ext cx="3217085" cy="8485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𝑑𝑅</m:t>
                          </m:r>
                        </m:num>
                        <m:den>
                          <m:r>
                            <a:rPr lang="en-US" i="1">
                              <a:latin typeface="Cambria Math" panose="02040503050406030204" pitchFamily="18" charset="0"/>
                            </a:rPr>
                            <m:t>𝑑𝑢</m:t>
                          </m:r>
                        </m:den>
                      </m:f>
                      <m:r>
                        <a:rPr lang="en-US" i="0">
                          <a:latin typeface="Cambria Math" panose="02040503050406030204" pitchFamily="18" charset="0"/>
                        </a:rPr>
                        <m:t>=</m:t>
                      </m:r>
                      <m:r>
                        <a:rPr lang="en-US" i="1">
                          <a:latin typeface="Cambria Math" panose="02040503050406030204" pitchFamily="18" charset="0"/>
                        </a:rPr>
                        <m:t>𝐼</m:t>
                      </m:r>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𝑓</m:t>
                          </m:r>
                          <m:d>
                            <m:dPr>
                              <m:ctrlPr>
                                <a:rPr lang="en-US" i="1">
                                  <a:latin typeface="Cambria Math" panose="02040503050406030204" pitchFamily="18" charset="0"/>
                                </a:rPr>
                              </m:ctrlPr>
                            </m:dPr>
                            <m:e>
                              <m:d>
                                <m:dPr>
                                  <m:begChr m:val=""/>
                                  <m:ctrlPr>
                                    <a:rPr lang="en-US" i="1">
                                      <a:latin typeface="Cambria Math" panose="02040503050406030204" pitchFamily="18" charset="0"/>
                                    </a:rPr>
                                  </m:ctrlPr>
                                </m:dPr>
                                <m:e>
                                  <m:r>
                                    <a:rPr lang="en-US" i="1">
                                      <a:latin typeface="Cambria Math" panose="02040503050406030204" pitchFamily="18" charset="0"/>
                                    </a:rPr>
                                    <m:t>𝑅</m:t>
                                  </m:r>
                                  <m:r>
                                    <a:rPr lang="en-US" i="0">
                                      <a:latin typeface="Cambria Math" panose="02040503050406030204" pitchFamily="18" charset="0"/>
                                    </a:rPr>
                                    <m:t>(</m:t>
                                  </m:r>
                                  <m:r>
                                    <a:rPr lang="en-US" i="1">
                                      <a:latin typeface="Cambria Math" panose="02040503050406030204" pitchFamily="18" charset="0"/>
                                    </a:rPr>
                                    <m:t>𝑢</m:t>
                                  </m:r>
                                </m:e>
                              </m:d>
                            </m:e>
                          </m:d>
                        </m:e>
                      </m:nary>
                      <m:r>
                        <a:rPr lang="en-US" i="0">
                          <a:latin typeface="Cambria Math" panose="02040503050406030204" pitchFamily="18" charset="0"/>
                        </a:rPr>
                        <m:t>,</m:t>
                      </m:r>
                    </m:oMath>
                  </m:oMathPara>
                </a14:m>
                <a:endParaRPr lang="en-US" dirty="0"/>
              </a:p>
            </p:txBody>
          </p:sp>
        </mc:Choice>
        <mc:Fallback xmlns="">
          <p:sp>
            <p:nvSpPr>
              <p:cNvPr id="12" name="Rectangle 11">
                <a:extLst>
                  <a:ext uri="{FF2B5EF4-FFF2-40B4-BE49-F238E27FC236}">
                    <a16:creationId xmlns:a16="http://schemas.microsoft.com/office/drawing/2014/main" id="{06530E8B-1EAE-9944-B4D0-8DBE670911DC}"/>
                  </a:ext>
                </a:extLst>
              </p:cNvPr>
              <p:cNvSpPr>
                <a:spLocks noRot="1" noChangeAspect="1" noMove="1" noResize="1" noEditPoints="1" noAdjustHandles="1" noChangeArrowheads="1" noChangeShapeType="1" noTextEdit="1"/>
              </p:cNvSpPr>
              <p:nvPr/>
            </p:nvSpPr>
            <p:spPr>
              <a:xfrm>
                <a:off x="5776282" y="5761764"/>
                <a:ext cx="3217085" cy="848566"/>
              </a:xfrm>
              <a:prstGeom prst="rect">
                <a:avLst/>
              </a:prstGeom>
              <a:blipFill>
                <a:blip r:embed="rId4"/>
                <a:stretch>
                  <a:fillRect t="-101493" r="-787" b="-155224"/>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71BC57F0-8C60-3847-B970-F74D70F4A9A5}"/>
              </a:ext>
            </a:extLst>
          </p:cNvPr>
          <p:cNvCxnSpPr>
            <a:cxnSpLocks/>
          </p:cNvCxnSpPr>
          <p:nvPr/>
        </p:nvCxnSpPr>
        <p:spPr>
          <a:xfrm>
            <a:off x="390939" y="4465981"/>
            <a:ext cx="8362122" cy="0"/>
          </a:xfrm>
          <a:prstGeom prst="line">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7214E0A-BA28-B045-8ADD-B1236DD66243}"/>
              </a:ext>
            </a:extLst>
          </p:cNvPr>
          <p:cNvSpPr txBox="1"/>
          <p:nvPr/>
        </p:nvSpPr>
        <p:spPr>
          <a:xfrm>
            <a:off x="5873334" y="2916619"/>
            <a:ext cx="3330627" cy="461665"/>
          </a:xfrm>
          <a:prstGeom prst="rect">
            <a:avLst/>
          </a:prstGeom>
          <a:noFill/>
        </p:spPr>
        <p:txBody>
          <a:bodyPr wrap="square" rtlCol="0">
            <a:spAutoFit/>
          </a:bodyPr>
          <a:lstStyle/>
          <a:p>
            <a:r>
              <a:rPr lang="en-US" sz="2400" dirty="0"/>
              <a:t>Plant Biomass </a:t>
            </a:r>
            <a:r>
              <a:rPr lang="en-US" sz="2400" i="1" dirty="0"/>
              <a:t>B(u)</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53354E1-365D-FB4B-9AA9-E904ECEADBDD}"/>
                  </a:ext>
                </a:extLst>
              </p:cNvPr>
              <p:cNvSpPr/>
              <p:nvPr/>
            </p:nvSpPr>
            <p:spPr>
              <a:xfrm>
                <a:off x="1109537" y="4547055"/>
                <a:ext cx="1792927" cy="69724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den>
                              </m:f>
                            </m:e>
                          </m:d>
                        </m:e>
                        <m:sup>
                          <m:r>
                            <a:rPr lang="en-US" i="1">
                              <a:latin typeface="Cambria Math" panose="02040503050406030204" pitchFamily="18" charset="0"/>
                            </a:rPr>
                            <m:t>𝜈</m:t>
                          </m:r>
                        </m:sup>
                      </m:sSup>
                    </m:oMath>
                  </m:oMathPara>
                </a14:m>
                <a:endParaRPr lang="en-US" dirty="0"/>
              </a:p>
            </p:txBody>
          </p:sp>
        </mc:Choice>
        <mc:Fallback xmlns="">
          <p:sp>
            <p:nvSpPr>
              <p:cNvPr id="23" name="Rectangle 22">
                <a:extLst>
                  <a:ext uri="{FF2B5EF4-FFF2-40B4-BE49-F238E27FC236}">
                    <a16:creationId xmlns:a16="http://schemas.microsoft.com/office/drawing/2014/main" id="{653354E1-365D-FB4B-9AA9-E904ECEADBDD}"/>
                  </a:ext>
                </a:extLst>
              </p:cNvPr>
              <p:cNvSpPr>
                <a:spLocks noRot="1" noChangeAspect="1" noMove="1" noResize="1" noEditPoints="1" noAdjustHandles="1" noChangeArrowheads="1" noChangeShapeType="1" noTextEdit="1"/>
              </p:cNvSpPr>
              <p:nvPr/>
            </p:nvSpPr>
            <p:spPr>
              <a:xfrm>
                <a:off x="1109537" y="4547055"/>
                <a:ext cx="1792927" cy="69724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C7ADCD6-4DE9-5F48-83A5-45C931FA3FFF}"/>
                  </a:ext>
                </a:extLst>
              </p:cNvPr>
              <p:cNvSpPr/>
              <p:nvPr/>
            </p:nvSpPr>
            <p:spPr>
              <a:xfrm>
                <a:off x="5921921" y="4733707"/>
                <a:ext cx="1776640" cy="6154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𝑅</m:t>
                          </m:r>
                        </m:e>
                      </m:d>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𝑚𝑎𝑥</m:t>
                              </m:r>
                            </m:sub>
                          </m:sSub>
                          <m:r>
                            <a:rPr lang="en-US" i="1">
                              <a:latin typeface="Cambria Math" panose="02040503050406030204" pitchFamily="18" charset="0"/>
                            </a:rPr>
                            <m:t>𝑅</m:t>
                          </m:r>
                        </m:num>
                        <m:den>
                          <m:r>
                            <a:rPr lang="en-US" i="1">
                              <a:latin typeface="Cambria Math" panose="02040503050406030204" pitchFamily="18" charset="0"/>
                            </a:rPr>
                            <m:t>𝐾</m:t>
                          </m:r>
                          <m:r>
                            <a:rPr lang="en-US" i="0">
                              <a:latin typeface="Cambria Math" panose="02040503050406030204" pitchFamily="18" charset="0"/>
                            </a:rPr>
                            <m:t>+</m:t>
                          </m:r>
                          <m:r>
                            <a:rPr lang="en-US" i="1">
                              <a:latin typeface="Cambria Math" panose="02040503050406030204" pitchFamily="18" charset="0"/>
                            </a:rPr>
                            <m:t>𝑅</m:t>
                          </m:r>
                        </m:den>
                      </m:f>
                    </m:oMath>
                  </m:oMathPara>
                </a14:m>
                <a:endParaRPr lang="en-US" dirty="0"/>
              </a:p>
            </p:txBody>
          </p:sp>
        </mc:Choice>
        <mc:Fallback xmlns="">
          <p:sp>
            <p:nvSpPr>
              <p:cNvPr id="24" name="Rectangle 23">
                <a:extLst>
                  <a:ext uri="{FF2B5EF4-FFF2-40B4-BE49-F238E27FC236}">
                    <a16:creationId xmlns:a16="http://schemas.microsoft.com/office/drawing/2014/main" id="{0C7ADCD6-4DE9-5F48-83A5-45C931FA3FFF}"/>
                  </a:ext>
                </a:extLst>
              </p:cNvPr>
              <p:cNvSpPr>
                <a:spLocks noRot="1" noChangeAspect="1" noMove="1" noResize="1" noEditPoints="1" noAdjustHandles="1" noChangeArrowheads="1" noChangeShapeType="1" noTextEdit="1"/>
              </p:cNvSpPr>
              <p:nvPr/>
            </p:nvSpPr>
            <p:spPr>
              <a:xfrm>
                <a:off x="5921921" y="4733707"/>
                <a:ext cx="1776640" cy="615490"/>
              </a:xfrm>
              <a:prstGeom prst="rect">
                <a:avLst/>
              </a:prstGeom>
              <a:blipFill>
                <a:blip r:embed="rId6"/>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9CD67C69-5A16-144D-92B5-C068B86767AC}"/>
                  </a:ext>
                </a:extLst>
              </p:cNvPr>
              <p:cNvSpPr/>
              <p:nvPr/>
            </p:nvSpPr>
            <p:spPr>
              <a:xfrm>
                <a:off x="5552661" y="3479390"/>
                <a:ext cx="3288592" cy="6182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𝑑𝑢</m:t>
                              </m:r>
                            </m:den>
                          </m:f>
                          <m:r>
                            <a:rPr lang="en-US" b="0" i="1" smtClean="0">
                              <a:latin typeface="Cambria Math" panose="02040503050406030204" pitchFamily="18" charset="0"/>
                            </a:rPr>
                            <m:t>=</m:t>
                          </m:r>
                          <m:r>
                            <a:rPr lang="en-US" i="1">
                              <a:latin typeface="Cambria Math" panose="02040503050406030204" pitchFamily="18" charset="0"/>
                            </a:rPr>
                            <m:t>𝑛</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𝑅</m:t>
                          </m:r>
                        </m:e>
                      </m:d>
                      <m:r>
                        <a:rPr lang="en-US" i="1">
                          <a:latin typeface="Cambria Math" panose="02040503050406030204" pitchFamily="18" charset="0"/>
                        </a:rPr>
                        <m:t>𝑞</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oMath>
                  </m:oMathPara>
                </a14:m>
                <a:endParaRPr lang="en-US" dirty="0"/>
              </a:p>
            </p:txBody>
          </p:sp>
        </mc:Choice>
        <mc:Fallback xmlns="">
          <p:sp>
            <p:nvSpPr>
              <p:cNvPr id="25" name="Rectangle 24">
                <a:extLst>
                  <a:ext uri="{FF2B5EF4-FFF2-40B4-BE49-F238E27FC236}">
                    <a16:creationId xmlns:a16="http://schemas.microsoft.com/office/drawing/2014/main" id="{9CD67C69-5A16-144D-92B5-C068B86767AC}"/>
                  </a:ext>
                </a:extLst>
              </p:cNvPr>
              <p:cNvSpPr>
                <a:spLocks noRot="1" noChangeAspect="1" noMove="1" noResize="1" noEditPoints="1" noAdjustHandles="1" noChangeArrowheads="1" noChangeShapeType="1" noTextEdit="1"/>
              </p:cNvSpPr>
              <p:nvPr/>
            </p:nvSpPr>
            <p:spPr>
              <a:xfrm>
                <a:off x="5552661" y="3479390"/>
                <a:ext cx="3288592" cy="618246"/>
              </a:xfrm>
              <a:prstGeom prst="rect">
                <a:avLst/>
              </a:prstGeom>
              <a:blipFill>
                <a:blip r:embed="rId7"/>
                <a:stretch>
                  <a:fillRect b="-4000"/>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5405EB9-25B0-AF47-A013-190EE6460B1A}"/>
              </a:ext>
            </a:extLst>
          </p:cNvPr>
          <p:cNvSpPr txBox="1"/>
          <p:nvPr/>
        </p:nvSpPr>
        <p:spPr>
          <a:xfrm>
            <a:off x="1109537" y="3906354"/>
            <a:ext cx="2206925" cy="400110"/>
          </a:xfrm>
          <a:prstGeom prst="rect">
            <a:avLst/>
          </a:prstGeom>
          <a:noFill/>
        </p:spPr>
        <p:txBody>
          <a:bodyPr wrap="square" rtlCol="0">
            <a:spAutoFit/>
          </a:bodyPr>
          <a:lstStyle/>
          <a:p>
            <a:r>
              <a:rPr lang="en-US" sz="2000" dirty="0"/>
              <a:t>Root allocation</a:t>
            </a:r>
          </a:p>
        </p:txBody>
      </p:sp>
      <p:sp>
        <p:nvSpPr>
          <p:cNvPr id="35" name="Bent Arrow 34">
            <a:extLst>
              <a:ext uri="{FF2B5EF4-FFF2-40B4-BE49-F238E27FC236}">
                <a16:creationId xmlns:a16="http://schemas.microsoft.com/office/drawing/2014/main" id="{837E9490-3B0A-764F-9A95-1FCE21ED46ED}"/>
              </a:ext>
            </a:extLst>
          </p:cNvPr>
          <p:cNvSpPr/>
          <p:nvPr/>
        </p:nvSpPr>
        <p:spPr>
          <a:xfrm flipH="1">
            <a:off x="4436635" y="4575809"/>
            <a:ext cx="1116026" cy="867707"/>
          </a:xfrm>
          <a:prstGeom prst="ben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ight Arrow 35">
            <a:extLst>
              <a:ext uri="{FF2B5EF4-FFF2-40B4-BE49-F238E27FC236}">
                <a16:creationId xmlns:a16="http://schemas.microsoft.com/office/drawing/2014/main" id="{78E32E26-F085-7441-891A-C7146E23BFDF}"/>
              </a:ext>
            </a:extLst>
          </p:cNvPr>
          <p:cNvSpPr/>
          <p:nvPr/>
        </p:nvSpPr>
        <p:spPr>
          <a:xfrm rot="19984474">
            <a:off x="5036672" y="2082333"/>
            <a:ext cx="778644" cy="4426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10D1BE8B-CAD9-CA40-B794-B981818C8438}"/>
              </a:ext>
            </a:extLst>
          </p:cNvPr>
          <p:cNvSpPr/>
          <p:nvPr/>
        </p:nvSpPr>
        <p:spPr>
          <a:xfrm rot="1806146">
            <a:off x="2221605" y="1889923"/>
            <a:ext cx="1241325" cy="640498"/>
          </a:xfrm>
          <a:prstGeom prst="rightArrow">
            <a:avLst/>
          </a:prstGeom>
          <a:solidFill>
            <a:schemeClr val="accent2">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Turn Arrow 39">
            <a:extLst>
              <a:ext uri="{FF2B5EF4-FFF2-40B4-BE49-F238E27FC236}">
                <a16:creationId xmlns:a16="http://schemas.microsoft.com/office/drawing/2014/main" id="{7888AF71-AD7B-4B40-942A-E48523018EBF}"/>
              </a:ext>
            </a:extLst>
          </p:cNvPr>
          <p:cNvSpPr/>
          <p:nvPr/>
        </p:nvSpPr>
        <p:spPr>
          <a:xfrm rot="5400000" flipV="1">
            <a:off x="3006422" y="4000336"/>
            <a:ext cx="1090127" cy="980855"/>
          </a:xfrm>
          <a:prstGeom prst="uturnArrow">
            <a:avLst>
              <a:gd name="adj1" fmla="val 20968"/>
              <a:gd name="adj2" fmla="val 23726"/>
              <a:gd name="adj3" fmla="val 28974"/>
              <a:gd name="adj4" fmla="val 32702"/>
              <a:gd name="adj5" fmla="val 100000"/>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58567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0CE1AEC-BCC2-174D-A058-5EDA9F99AA13}"/>
              </a:ext>
            </a:extLst>
          </p:cNvPr>
          <p:cNvPicPr>
            <a:picLocks noChangeAspect="1"/>
          </p:cNvPicPr>
          <p:nvPr/>
        </p:nvPicPr>
        <p:blipFill>
          <a:blip r:embed="rId3"/>
          <a:stretch>
            <a:fillRect/>
          </a:stretch>
        </p:blipFill>
        <p:spPr>
          <a:xfrm>
            <a:off x="3061058" y="2007394"/>
            <a:ext cx="2491603" cy="3646310"/>
          </a:xfrm>
          <a:prstGeom prst="rect">
            <a:avLst/>
          </a:prstGeom>
        </p:spPr>
      </p:pic>
      <p:sp>
        <p:nvSpPr>
          <p:cNvPr id="5" name="Title 4">
            <a:extLst>
              <a:ext uri="{FF2B5EF4-FFF2-40B4-BE49-F238E27FC236}">
                <a16:creationId xmlns:a16="http://schemas.microsoft.com/office/drawing/2014/main" id="{A9B57183-A9D6-E54B-918C-71AEFC8C2A17}"/>
              </a:ext>
            </a:extLst>
          </p:cNvPr>
          <p:cNvSpPr>
            <a:spLocks noGrp="1"/>
          </p:cNvSpPr>
          <p:nvPr>
            <p:ph type="title"/>
          </p:nvPr>
        </p:nvSpPr>
        <p:spPr/>
        <p:txBody>
          <a:bodyPr/>
          <a:lstStyle/>
          <a:p>
            <a:r>
              <a:rPr lang="en-US" dirty="0"/>
              <a:t>Simulation model</a:t>
            </a:r>
          </a:p>
        </p:txBody>
      </p:sp>
      <p:sp>
        <p:nvSpPr>
          <p:cNvPr id="7" name="Rectangle 6">
            <a:extLst>
              <a:ext uri="{FF2B5EF4-FFF2-40B4-BE49-F238E27FC236}">
                <a16:creationId xmlns:a16="http://schemas.microsoft.com/office/drawing/2014/main" id="{52514A2B-F2D2-0D40-97D7-2A5CA26DFC45}"/>
              </a:ext>
            </a:extLst>
          </p:cNvPr>
          <p:cNvSpPr/>
          <p:nvPr/>
        </p:nvSpPr>
        <p:spPr>
          <a:xfrm>
            <a:off x="2975356" y="5616922"/>
            <a:ext cx="2663005" cy="107789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Soil Resources</a:t>
            </a:r>
          </a:p>
          <a:p>
            <a:pPr algn="ctr"/>
            <a:r>
              <a:rPr lang="en-US" sz="2400" i="1" dirty="0">
                <a:solidFill>
                  <a:schemeClr val="tx1"/>
                </a:solidFill>
              </a:rPr>
              <a:t>R(u)</a:t>
            </a:r>
          </a:p>
        </p:txBody>
      </p:sp>
      <p:cxnSp>
        <p:nvCxnSpPr>
          <p:cNvPr id="14" name="Straight Connector 13">
            <a:extLst>
              <a:ext uri="{FF2B5EF4-FFF2-40B4-BE49-F238E27FC236}">
                <a16:creationId xmlns:a16="http://schemas.microsoft.com/office/drawing/2014/main" id="{71BC57F0-8C60-3847-B970-F74D70F4A9A5}"/>
              </a:ext>
            </a:extLst>
          </p:cNvPr>
          <p:cNvCxnSpPr>
            <a:cxnSpLocks/>
          </p:cNvCxnSpPr>
          <p:nvPr/>
        </p:nvCxnSpPr>
        <p:spPr>
          <a:xfrm>
            <a:off x="390939" y="4465981"/>
            <a:ext cx="8362122" cy="0"/>
          </a:xfrm>
          <a:prstGeom prst="line">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Bent Arrow 34">
            <a:extLst>
              <a:ext uri="{FF2B5EF4-FFF2-40B4-BE49-F238E27FC236}">
                <a16:creationId xmlns:a16="http://schemas.microsoft.com/office/drawing/2014/main" id="{837E9490-3B0A-764F-9A95-1FCE21ED46ED}"/>
              </a:ext>
            </a:extLst>
          </p:cNvPr>
          <p:cNvSpPr/>
          <p:nvPr/>
        </p:nvSpPr>
        <p:spPr>
          <a:xfrm flipH="1">
            <a:off x="4436635" y="4575809"/>
            <a:ext cx="1116026" cy="867707"/>
          </a:xfrm>
          <a:prstGeom prst="ben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056577C-D2F3-3741-BB2A-046E6CD85F89}"/>
                  </a:ext>
                </a:extLst>
              </p:cNvPr>
              <p:cNvSpPr/>
              <p:nvPr/>
            </p:nvSpPr>
            <p:spPr>
              <a:xfrm>
                <a:off x="5873334" y="3197561"/>
                <a:ext cx="22298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𝑔𝑟𝑜𝑤𝑡h</m:t>
                      </m:r>
                      <m:r>
                        <a:rPr lang="en-US" sz="2400" i="0">
                          <a:latin typeface="Cambria Math" panose="02040503050406030204" pitchFamily="18" charset="0"/>
                        </a:rPr>
                        <m:t>&gt;</m:t>
                      </m:r>
                      <m:r>
                        <a:rPr lang="en-US" sz="2400" b="0" i="1" smtClean="0">
                          <a:latin typeface="Cambria Math" panose="02040503050406030204" pitchFamily="18" charset="0"/>
                        </a:rPr>
                        <m:t>𝑙𝑜𝑠𝑠</m:t>
                      </m:r>
                    </m:oMath>
                  </m:oMathPara>
                </a14:m>
                <a:endParaRPr lang="en-US" sz="2400" dirty="0"/>
              </a:p>
            </p:txBody>
          </p:sp>
        </mc:Choice>
        <mc:Fallback xmlns="">
          <p:sp>
            <p:nvSpPr>
              <p:cNvPr id="2" name="Rectangle 1">
                <a:extLst>
                  <a:ext uri="{FF2B5EF4-FFF2-40B4-BE49-F238E27FC236}">
                    <a16:creationId xmlns:a16="http://schemas.microsoft.com/office/drawing/2014/main" id="{A056577C-D2F3-3741-BB2A-046E6CD85F89}"/>
                  </a:ext>
                </a:extLst>
              </p:cNvPr>
              <p:cNvSpPr>
                <a:spLocks noRot="1" noChangeAspect="1" noMove="1" noResize="1" noEditPoints="1" noAdjustHandles="1" noChangeArrowheads="1" noChangeShapeType="1" noTextEdit="1"/>
              </p:cNvSpPr>
              <p:nvPr/>
            </p:nvSpPr>
            <p:spPr>
              <a:xfrm>
                <a:off x="5873334" y="3197561"/>
                <a:ext cx="2229841" cy="461665"/>
              </a:xfrm>
              <a:prstGeom prst="rect">
                <a:avLst/>
              </a:prstGeom>
              <a:blipFill>
                <a:blip r:embed="rId4"/>
                <a:stretch>
                  <a:fillRect b="-16667"/>
                </a:stretch>
              </a:blipFill>
            </p:spPr>
            <p:txBody>
              <a:bodyPr/>
              <a:lstStyle/>
              <a:p>
                <a:r>
                  <a:rPr lang="en-US">
                    <a:noFill/>
                  </a:rPr>
                  <a:t> </a:t>
                </a:r>
              </a:p>
            </p:txBody>
          </p:sp>
        </mc:Fallback>
      </mc:AlternateContent>
      <p:sp>
        <p:nvSpPr>
          <p:cNvPr id="16" name="Right Arrow 15">
            <a:extLst>
              <a:ext uri="{FF2B5EF4-FFF2-40B4-BE49-F238E27FC236}">
                <a16:creationId xmlns:a16="http://schemas.microsoft.com/office/drawing/2014/main" id="{12305DE8-D0AC-204D-8EC4-D447E0AE6BE5}"/>
              </a:ext>
            </a:extLst>
          </p:cNvPr>
          <p:cNvSpPr/>
          <p:nvPr/>
        </p:nvSpPr>
        <p:spPr>
          <a:xfrm rot="1806146">
            <a:off x="2221605" y="1889923"/>
            <a:ext cx="1241325" cy="640498"/>
          </a:xfrm>
          <a:prstGeom prst="rightArrow">
            <a:avLst/>
          </a:prstGeom>
          <a:solidFill>
            <a:schemeClr val="accent2">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BFF8F4AC-6DFB-6A4E-9140-953AF7B625E5}"/>
              </a:ext>
            </a:extLst>
          </p:cNvPr>
          <p:cNvSpPr/>
          <p:nvPr/>
        </p:nvSpPr>
        <p:spPr>
          <a:xfrm rot="19984474">
            <a:off x="5036672" y="2082333"/>
            <a:ext cx="778644" cy="4426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Turn Arrow 17">
            <a:extLst>
              <a:ext uri="{FF2B5EF4-FFF2-40B4-BE49-F238E27FC236}">
                <a16:creationId xmlns:a16="http://schemas.microsoft.com/office/drawing/2014/main" id="{CD948100-51B5-914B-9F51-775D14F6BB79}"/>
              </a:ext>
            </a:extLst>
          </p:cNvPr>
          <p:cNvSpPr/>
          <p:nvPr/>
        </p:nvSpPr>
        <p:spPr>
          <a:xfrm rot="5400000" flipV="1">
            <a:off x="3006422" y="4000336"/>
            <a:ext cx="1090127" cy="980855"/>
          </a:xfrm>
          <a:prstGeom prst="uturnArrow">
            <a:avLst>
              <a:gd name="adj1" fmla="val 20968"/>
              <a:gd name="adj2" fmla="val 23726"/>
              <a:gd name="adj3" fmla="val 28974"/>
              <a:gd name="adj4" fmla="val 32702"/>
              <a:gd name="adj5" fmla="val 100000"/>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481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9645E-B020-BE40-8F02-A46E034078B5}"/>
              </a:ext>
            </a:extLst>
          </p:cNvPr>
          <p:cNvSpPr/>
          <p:nvPr/>
        </p:nvSpPr>
        <p:spPr>
          <a:xfrm>
            <a:off x="2975356" y="6379869"/>
            <a:ext cx="2663005" cy="31494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0CE1AEC-BCC2-174D-A058-5EDA9F99AA13}"/>
              </a:ext>
            </a:extLst>
          </p:cNvPr>
          <p:cNvPicPr>
            <a:picLocks noChangeAspect="1"/>
          </p:cNvPicPr>
          <p:nvPr/>
        </p:nvPicPr>
        <p:blipFill>
          <a:blip r:embed="rId3"/>
          <a:stretch>
            <a:fillRect/>
          </a:stretch>
        </p:blipFill>
        <p:spPr>
          <a:xfrm>
            <a:off x="3061058" y="2007394"/>
            <a:ext cx="2491603" cy="3646310"/>
          </a:xfrm>
          <a:prstGeom prst="rect">
            <a:avLst/>
          </a:prstGeom>
        </p:spPr>
      </p:pic>
      <p:sp>
        <p:nvSpPr>
          <p:cNvPr id="5" name="Title 4">
            <a:extLst>
              <a:ext uri="{FF2B5EF4-FFF2-40B4-BE49-F238E27FC236}">
                <a16:creationId xmlns:a16="http://schemas.microsoft.com/office/drawing/2014/main" id="{A9B57183-A9D6-E54B-918C-71AEFC8C2A17}"/>
              </a:ext>
            </a:extLst>
          </p:cNvPr>
          <p:cNvSpPr>
            <a:spLocks noGrp="1"/>
          </p:cNvSpPr>
          <p:nvPr>
            <p:ph type="title"/>
          </p:nvPr>
        </p:nvSpPr>
        <p:spPr/>
        <p:txBody>
          <a:bodyPr/>
          <a:lstStyle/>
          <a:p>
            <a:r>
              <a:rPr lang="en-US" dirty="0"/>
              <a:t>Simulation model</a:t>
            </a:r>
          </a:p>
        </p:txBody>
      </p:sp>
      <p:sp>
        <p:nvSpPr>
          <p:cNvPr id="7" name="Rectangle 6">
            <a:extLst>
              <a:ext uri="{FF2B5EF4-FFF2-40B4-BE49-F238E27FC236}">
                <a16:creationId xmlns:a16="http://schemas.microsoft.com/office/drawing/2014/main" id="{52514A2B-F2D2-0D40-97D7-2A5CA26DFC45}"/>
              </a:ext>
            </a:extLst>
          </p:cNvPr>
          <p:cNvSpPr/>
          <p:nvPr/>
        </p:nvSpPr>
        <p:spPr>
          <a:xfrm>
            <a:off x="2975356" y="5616922"/>
            <a:ext cx="2663005" cy="1077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Soil Resources</a:t>
            </a:r>
          </a:p>
          <a:p>
            <a:pPr algn="ctr"/>
            <a:r>
              <a:rPr lang="en-US" sz="2400" i="1" dirty="0">
                <a:solidFill>
                  <a:schemeClr val="tx1"/>
                </a:solidFill>
              </a:rPr>
              <a:t>R(u)</a:t>
            </a:r>
          </a:p>
        </p:txBody>
      </p:sp>
      <p:cxnSp>
        <p:nvCxnSpPr>
          <p:cNvPr id="14" name="Straight Connector 13">
            <a:extLst>
              <a:ext uri="{FF2B5EF4-FFF2-40B4-BE49-F238E27FC236}">
                <a16:creationId xmlns:a16="http://schemas.microsoft.com/office/drawing/2014/main" id="{71BC57F0-8C60-3847-B970-F74D70F4A9A5}"/>
              </a:ext>
            </a:extLst>
          </p:cNvPr>
          <p:cNvCxnSpPr>
            <a:cxnSpLocks/>
          </p:cNvCxnSpPr>
          <p:nvPr/>
        </p:nvCxnSpPr>
        <p:spPr>
          <a:xfrm>
            <a:off x="390939" y="4465981"/>
            <a:ext cx="8362122" cy="0"/>
          </a:xfrm>
          <a:prstGeom prst="line">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Bent Arrow 34">
            <a:extLst>
              <a:ext uri="{FF2B5EF4-FFF2-40B4-BE49-F238E27FC236}">
                <a16:creationId xmlns:a16="http://schemas.microsoft.com/office/drawing/2014/main" id="{837E9490-3B0A-764F-9A95-1FCE21ED46ED}"/>
              </a:ext>
            </a:extLst>
          </p:cNvPr>
          <p:cNvSpPr/>
          <p:nvPr/>
        </p:nvSpPr>
        <p:spPr>
          <a:xfrm flipH="1">
            <a:off x="4524184" y="4848999"/>
            <a:ext cx="811234" cy="682438"/>
          </a:xfrm>
          <a:prstGeom prst="bentArrow">
            <a:avLst>
              <a:gd name="adj1" fmla="val 8200"/>
              <a:gd name="adj2" fmla="val 14931"/>
              <a:gd name="adj3" fmla="val 25000"/>
              <a:gd name="adj4" fmla="val 4375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U-Turn Arrow 18">
            <a:extLst>
              <a:ext uri="{FF2B5EF4-FFF2-40B4-BE49-F238E27FC236}">
                <a16:creationId xmlns:a16="http://schemas.microsoft.com/office/drawing/2014/main" id="{CC94ADDC-46C0-5C44-9A6F-7AC263EEC005}"/>
              </a:ext>
            </a:extLst>
          </p:cNvPr>
          <p:cNvSpPr/>
          <p:nvPr/>
        </p:nvSpPr>
        <p:spPr>
          <a:xfrm rot="5400000" flipV="1">
            <a:off x="3006422" y="4000336"/>
            <a:ext cx="1090127" cy="980855"/>
          </a:xfrm>
          <a:prstGeom prst="uturnArrow">
            <a:avLst>
              <a:gd name="adj1" fmla="val 20968"/>
              <a:gd name="adj2" fmla="val 23726"/>
              <a:gd name="adj3" fmla="val 28974"/>
              <a:gd name="adj4" fmla="val 32702"/>
              <a:gd name="adj5" fmla="val 100000"/>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ight Arrow 21">
            <a:extLst>
              <a:ext uri="{FF2B5EF4-FFF2-40B4-BE49-F238E27FC236}">
                <a16:creationId xmlns:a16="http://schemas.microsoft.com/office/drawing/2014/main" id="{C1A83EB5-004C-F448-9A47-429FA732F82A}"/>
              </a:ext>
            </a:extLst>
          </p:cNvPr>
          <p:cNvSpPr/>
          <p:nvPr/>
        </p:nvSpPr>
        <p:spPr>
          <a:xfrm rot="19984474">
            <a:off x="4914115" y="1736356"/>
            <a:ext cx="1250455" cy="104870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5C12CF29-1EDD-7A41-96EF-5C12BD4A0AC8}"/>
              </a:ext>
            </a:extLst>
          </p:cNvPr>
          <p:cNvSpPr/>
          <p:nvPr/>
        </p:nvSpPr>
        <p:spPr>
          <a:xfrm rot="1806146">
            <a:off x="2656626" y="2394035"/>
            <a:ext cx="767344" cy="138882"/>
          </a:xfrm>
          <a:prstGeom prst="rightArrow">
            <a:avLst/>
          </a:prstGeom>
          <a:solidFill>
            <a:schemeClr val="accent2">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5789BD1-9114-804C-A494-8418E5CD20C0}"/>
              </a:ext>
            </a:extLst>
          </p:cNvPr>
          <p:cNvSpPr txBox="1"/>
          <p:nvPr/>
        </p:nvSpPr>
        <p:spPr>
          <a:xfrm>
            <a:off x="628650" y="3660227"/>
            <a:ext cx="1869437" cy="1077218"/>
          </a:xfrm>
          <a:prstGeom prst="rect">
            <a:avLst/>
          </a:prstGeom>
          <a:noFill/>
        </p:spPr>
        <p:txBody>
          <a:bodyPr wrap="square" rtlCol="0">
            <a:spAutoFit/>
          </a:bodyPr>
          <a:lstStyle/>
          <a:p>
            <a:pPr algn="ctr"/>
            <a:r>
              <a:rPr lang="en-US" sz="3200" dirty="0">
                <a:solidFill>
                  <a:schemeClr val="bg1"/>
                </a:solidFill>
              </a:rPr>
              <a:t>Stop Growing! </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4F3A425-5F2B-9541-8CA5-3164CC98CC84}"/>
                  </a:ext>
                </a:extLst>
              </p:cNvPr>
              <p:cNvSpPr/>
              <p:nvPr/>
            </p:nvSpPr>
            <p:spPr>
              <a:xfrm>
                <a:off x="5873334" y="3197561"/>
                <a:ext cx="22298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𝑔𝑟𝑜𝑤𝑡h</m:t>
                      </m:r>
                      <m:r>
                        <a:rPr lang="en-US" sz="2400" b="0" i="0" smtClean="0">
                          <a:latin typeface="Cambria Math" panose="02040503050406030204" pitchFamily="18" charset="0"/>
                        </a:rPr>
                        <m:t>&lt;</m:t>
                      </m:r>
                      <m:r>
                        <a:rPr lang="en-US" sz="2400" b="0" i="1" smtClean="0">
                          <a:latin typeface="Cambria Math" panose="02040503050406030204" pitchFamily="18" charset="0"/>
                        </a:rPr>
                        <m:t>𝑙𝑜𝑠𝑠</m:t>
                      </m:r>
                    </m:oMath>
                  </m:oMathPara>
                </a14:m>
                <a:endParaRPr lang="en-US" sz="2400" dirty="0"/>
              </a:p>
            </p:txBody>
          </p:sp>
        </mc:Choice>
        <mc:Fallback xmlns="">
          <p:sp>
            <p:nvSpPr>
              <p:cNvPr id="28" name="Rectangle 27">
                <a:extLst>
                  <a:ext uri="{FF2B5EF4-FFF2-40B4-BE49-F238E27FC236}">
                    <a16:creationId xmlns:a16="http://schemas.microsoft.com/office/drawing/2014/main" id="{F4F3A425-5F2B-9541-8CA5-3164CC98CC84}"/>
                  </a:ext>
                </a:extLst>
              </p:cNvPr>
              <p:cNvSpPr>
                <a:spLocks noRot="1" noChangeAspect="1" noMove="1" noResize="1" noEditPoints="1" noAdjustHandles="1" noChangeArrowheads="1" noChangeShapeType="1" noTextEdit="1"/>
              </p:cNvSpPr>
              <p:nvPr/>
            </p:nvSpPr>
            <p:spPr>
              <a:xfrm>
                <a:off x="5873334" y="3197561"/>
                <a:ext cx="2229841" cy="461665"/>
              </a:xfrm>
              <a:prstGeom prst="rect">
                <a:avLst/>
              </a:prstGeom>
              <a:blipFill>
                <a:blip r:embed="rId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86358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9645E-B020-BE40-8F02-A46E034078B5}"/>
              </a:ext>
            </a:extLst>
          </p:cNvPr>
          <p:cNvSpPr/>
          <p:nvPr/>
        </p:nvSpPr>
        <p:spPr>
          <a:xfrm>
            <a:off x="2975356" y="6379869"/>
            <a:ext cx="2663005" cy="31494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0CE1AEC-BCC2-174D-A058-5EDA9F99AA13}"/>
              </a:ext>
            </a:extLst>
          </p:cNvPr>
          <p:cNvPicPr>
            <a:picLocks noChangeAspect="1"/>
          </p:cNvPicPr>
          <p:nvPr/>
        </p:nvPicPr>
        <p:blipFill>
          <a:blip r:embed="rId3"/>
          <a:stretch>
            <a:fillRect/>
          </a:stretch>
        </p:blipFill>
        <p:spPr>
          <a:xfrm>
            <a:off x="3061058" y="2007394"/>
            <a:ext cx="2491603" cy="3646310"/>
          </a:xfrm>
          <a:prstGeom prst="rect">
            <a:avLst/>
          </a:prstGeom>
        </p:spPr>
      </p:pic>
      <p:sp>
        <p:nvSpPr>
          <p:cNvPr id="5" name="Title 4">
            <a:extLst>
              <a:ext uri="{FF2B5EF4-FFF2-40B4-BE49-F238E27FC236}">
                <a16:creationId xmlns:a16="http://schemas.microsoft.com/office/drawing/2014/main" id="{A9B57183-A9D6-E54B-918C-71AEFC8C2A17}"/>
              </a:ext>
            </a:extLst>
          </p:cNvPr>
          <p:cNvSpPr>
            <a:spLocks noGrp="1"/>
          </p:cNvSpPr>
          <p:nvPr>
            <p:ph type="title"/>
          </p:nvPr>
        </p:nvSpPr>
        <p:spPr/>
        <p:txBody>
          <a:bodyPr/>
          <a:lstStyle/>
          <a:p>
            <a:r>
              <a:rPr lang="en-US" dirty="0"/>
              <a:t>Simulation model</a:t>
            </a:r>
          </a:p>
        </p:txBody>
      </p:sp>
      <p:sp>
        <p:nvSpPr>
          <p:cNvPr id="7" name="Rectangle 6">
            <a:extLst>
              <a:ext uri="{FF2B5EF4-FFF2-40B4-BE49-F238E27FC236}">
                <a16:creationId xmlns:a16="http://schemas.microsoft.com/office/drawing/2014/main" id="{52514A2B-F2D2-0D40-97D7-2A5CA26DFC45}"/>
              </a:ext>
            </a:extLst>
          </p:cNvPr>
          <p:cNvSpPr/>
          <p:nvPr/>
        </p:nvSpPr>
        <p:spPr>
          <a:xfrm>
            <a:off x="2975356" y="5616922"/>
            <a:ext cx="2663005" cy="1077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Soil Resources</a:t>
            </a:r>
          </a:p>
          <a:p>
            <a:pPr algn="ctr"/>
            <a:r>
              <a:rPr lang="en-US" sz="2400" i="1" dirty="0">
                <a:solidFill>
                  <a:schemeClr val="tx1"/>
                </a:solidFill>
              </a:rPr>
              <a:t>R(u)</a:t>
            </a:r>
          </a:p>
        </p:txBody>
      </p:sp>
      <p:cxnSp>
        <p:nvCxnSpPr>
          <p:cNvPr id="14" name="Straight Connector 13">
            <a:extLst>
              <a:ext uri="{FF2B5EF4-FFF2-40B4-BE49-F238E27FC236}">
                <a16:creationId xmlns:a16="http://schemas.microsoft.com/office/drawing/2014/main" id="{71BC57F0-8C60-3847-B970-F74D70F4A9A5}"/>
              </a:ext>
            </a:extLst>
          </p:cNvPr>
          <p:cNvCxnSpPr>
            <a:cxnSpLocks/>
          </p:cNvCxnSpPr>
          <p:nvPr/>
        </p:nvCxnSpPr>
        <p:spPr>
          <a:xfrm>
            <a:off x="390939" y="4465981"/>
            <a:ext cx="8362122" cy="0"/>
          </a:xfrm>
          <a:prstGeom prst="line">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Bent Arrow 34">
            <a:extLst>
              <a:ext uri="{FF2B5EF4-FFF2-40B4-BE49-F238E27FC236}">
                <a16:creationId xmlns:a16="http://schemas.microsoft.com/office/drawing/2014/main" id="{837E9490-3B0A-764F-9A95-1FCE21ED46ED}"/>
              </a:ext>
            </a:extLst>
          </p:cNvPr>
          <p:cNvSpPr/>
          <p:nvPr/>
        </p:nvSpPr>
        <p:spPr>
          <a:xfrm flipH="1">
            <a:off x="4524184" y="4848999"/>
            <a:ext cx="811234" cy="682438"/>
          </a:xfrm>
          <a:prstGeom prst="bentArrow">
            <a:avLst>
              <a:gd name="adj1" fmla="val 8200"/>
              <a:gd name="adj2" fmla="val 14931"/>
              <a:gd name="adj3" fmla="val 25000"/>
              <a:gd name="adj4" fmla="val 4375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U-Turn Arrow 18">
            <a:extLst>
              <a:ext uri="{FF2B5EF4-FFF2-40B4-BE49-F238E27FC236}">
                <a16:creationId xmlns:a16="http://schemas.microsoft.com/office/drawing/2014/main" id="{CC94ADDC-46C0-5C44-9A6F-7AC263EEC005}"/>
              </a:ext>
            </a:extLst>
          </p:cNvPr>
          <p:cNvSpPr/>
          <p:nvPr/>
        </p:nvSpPr>
        <p:spPr>
          <a:xfrm rot="5400000" flipV="1">
            <a:off x="3006422" y="4000336"/>
            <a:ext cx="1090127" cy="980855"/>
          </a:xfrm>
          <a:prstGeom prst="uturnArrow">
            <a:avLst>
              <a:gd name="adj1" fmla="val 20968"/>
              <a:gd name="adj2" fmla="val 23726"/>
              <a:gd name="adj3" fmla="val 28974"/>
              <a:gd name="adj4" fmla="val 32702"/>
              <a:gd name="adj5" fmla="val 100000"/>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ight Arrow 21">
            <a:extLst>
              <a:ext uri="{FF2B5EF4-FFF2-40B4-BE49-F238E27FC236}">
                <a16:creationId xmlns:a16="http://schemas.microsoft.com/office/drawing/2014/main" id="{C1A83EB5-004C-F448-9A47-429FA732F82A}"/>
              </a:ext>
            </a:extLst>
          </p:cNvPr>
          <p:cNvSpPr/>
          <p:nvPr/>
        </p:nvSpPr>
        <p:spPr>
          <a:xfrm rot="19984474">
            <a:off x="4914115" y="1736356"/>
            <a:ext cx="1250455" cy="104870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5C12CF29-1EDD-7A41-96EF-5C12BD4A0AC8}"/>
              </a:ext>
            </a:extLst>
          </p:cNvPr>
          <p:cNvSpPr/>
          <p:nvPr/>
        </p:nvSpPr>
        <p:spPr>
          <a:xfrm rot="1806146">
            <a:off x="2656626" y="2394035"/>
            <a:ext cx="767344" cy="138882"/>
          </a:xfrm>
          <a:prstGeom prst="rightArrow">
            <a:avLst/>
          </a:prstGeom>
          <a:solidFill>
            <a:schemeClr val="accent2">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ctagon 3">
            <a:extLst>
              <a:ext uri="{FF2B5EF4-FFF2-40B4-BE49-F238E27FC236}">
                <a16:creationId xmlns:a16="http://schemas.microsoft.com/office/drawing/2014/main" id="{D36841D3-C04B-FF43-99FD-C0A4F7BD317A}"/>
              </a:ext>
            </a:extLst>
          </p:cNvPr>
          <p:cNvSpPr/>
          <p:nvPr/>
        </p:nvSpPr>
        <p:spPr>
          <a:xfrm>
            <a:off x="514907" y="3225067"/>
            <a:ext cx="2113755" cy="1969786"/>
          </a:xfrm>
          <a:prstGeom prst="octago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5789BD1-9114-804C-A494-8418E5CD20C0}"/>
              </a:ext>
            </a:extLst>
          </p:cNvPr>
          <p:cNvSpPr txBox="1"/>
          <p:nvPr/>
        </p:nvSpPr>
        <p:spPr>
          <a:xfrm>
            <a:off x="628650" y="3660227"/>
            <a:ext cx="1869437" cy="1077218"/>
          </a:xfrm>
          <a:prstGeom prst="rect">
            <a:avLst/>
          </a:prstGeom>
          <a:noFill/>
        </p:spPr>
        <p:txBody>
          <a:bodyPr wrap="square" rtlCol="0">
            <a:spAutoFit/>
          </a:bodyPr>
          <a:lstStyle/>
          <a:p>
            <a:pPr algn="ctr"/>
            <a:r>
              <a:rPr lang="en-US" sz="3200" dirty="0">
                <a:solidFill>
                  <a:schemeClr val="bg1"/>
                </a:solidFill>
              </a:rPr>
              <a:t>Stop Growing! </a:t>
            </a:r>
          </a:p>
        </p:txBody>
      </p:sp>
      <p:sp>
        <p:nvSpPr>
          <p:cNvPr id="6" name="Rectangle 5">
            <a:extLst>
              <a:ext uri="{FF2B5EF4-FFF2-40B4-BE49-F238E27FC236}">
                <a16:creationId xmlns:a16="http://schemas.microsoft.com/office/drawing/2014/main" id="{F2DA201B-3B4F-E442-A924-416272541906}"/>
              </a:ext>
            </a:extLst>
          </p:cNvPr>
          <p:cNvSpPr/>
          <p:nvPr/>
        </p:nvSpPr>
        <p:spPr>
          <a:xfrm>
            <a:off x="5940176" y="4257601"/>
            <a:ext cx="2294304" cy="523220"/>
          </a:xfrm>
          <a:prstGeom prst="rect">
            <a:avLst/>
          </a:prstGeom>
          <a:solidFill>
            <a:schemeClr val="bg1"/>
          </a:solidFill>
          <a:ln>
            <a:solidFill>
              <a:schemeClr val="accent1">
                <a:shade val="50000"/>
              </a:schemeClr>
            </a:solidFill>
          </a:ln>
        </p:spPr>
        <p:txBody>
          <a:bodyPr wrap="square">
            <a:spAutoFit/>
          </a:bodyPr>
          <a:lstStyle/>
          <a:p>
            <a:r>
              <a:rPr lang="en-US" sz="2800" dirty="0"/>
              <a:t>Make Seeds! </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10925C5-935C-6A4B-9ECF-94490831FF3F}"/>
                  </a:ext>
                </a:extLst>
              </p:cNvPr>
              <p:cNvSpPr/>
              <p:nvPr/>
            </p:nvSpPr>
            <p:spPr>
              <a:xfrm>
                <a:off x="5873334" y="3197561"/>
                <a:ext cx="22298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𝑔𝑟𝑜𝑤𝑡h</m:t>
                      </m:r>
                      <m:r>
                        <a:rPr lang="en-US" sz="2400" b="0" i="0" smtClean="0">
                          <a:latin typeface="Cambria Math" panose="02040503050406030204" pitchFamily="18" charset="0"/>
                        </a:rPr>
                        <m:t>&lt;</m:t>
                      </m:r>
                      <m:r>
                        <a:rPr lang="en-US" sz="2400" b="0" i="1" smtClean="0">
                          <a:latin typeface="Cambria Math" panose="02040503050406030204" pitchFamily="18" charset="0"/>
                        </a:rPr>
                        <m:t>𝑙𝑜𝑠𝑠</m:t>
                      </m:r>
                    </m:oMath>
                  </m:oMathPara>
                </a14:m>
                <a:endParaRPr lang="en-US" sz="2400" dirty="0"/>
              </a:p>
            </p:txBody>
          </p:sp>
        </mc:Choice>
        <mc:Fallback xmlns="">
          <p:sp>
            <p:nvSpPr>
              <p:cNvPr id="16" name="Rectangle 15">
                <a:extLst>
                  <a:ext uri="{FF2B5EF4-FFF2-40B4-BE49-F238E27FC236}">
                    <a16:creationId xmlns:a16="http://schemas.microsoft.com/office/drawing/2014/main" id="{310925C5-935C-6A4B-9ECF-94490831FF3F}"/>
                  </a:ext>
                </a:extLst>
              </p:cNvPr>
              <p:cNvSpPr>
                <a:spLocks noRot="1" noChangeAspect="1" noMove="1" noResize="1" noEditPoints="1" noAdjustHandles="1" noChangeArrowheads="1" noChangeShapeType="1" noTextEdit="1"/>
              </p:cNvSpPr>
              <p:nvPr/>
            </p:nvSpPr>
            <p:spPr>
              <a:xfrm>
                <a:off x="5873334" y="3197561"/>
                <a:ext cx="2229841" cy="461665"/>
              </a:xfrm>
              <a:prstGeom prst="rect">
                <a:avLst/>
              </a:prstGeom>
              <a:blipFill>
                <a:blip r:embed="rId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50931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15F6-1692-BE42-84FE-D21AFD85F075}"/>
              </a:ext>
            </a:extLst>
          </p:cNvPr>
          <p:cNvSpPr>
            <a:spLocks noGrp="1"/>
          </p:cNvSpPr>
          <p:nvPr>
            <p:ph type="title"/>
          </p:nvPr>
        </p:nvSpPr>
        <p:spPr/>
        <p:txBody>
          <a:bodyPr/>
          <a:lstStyle/>
          <a:p>
            <a:r>
              <a:rPr lang="en-US" dirty="0"/>
              <a:t>Species differences</a:t>
            </a:r>
          </a:p>
        </p:txBody>
      </p:sp>
      <p:pic>
        <p:nvPicPr>
          <p:cNvPr id="8" name="Picture 7">
            <a:extLst>
              <a:ext uri="{FF2B5EF4-FFF2-40B4-BE49-F238E27FC236}">
                <a16:creationId xmlns:a16="http://schemas.microsoft.com/office/drawing/2014/main" id="{D99E5619-B83E-8848-9151-809CD40817B6}"/>
              </a:ext>
            </a:extLst>
          </p:cNvPr>
          <p:cNvPicPr>
            <a:picLocks noChangeAspect="1"/>
          </p:cNvPicPr>
          <p:nvPr/>
        </p:nvPicPr>
        <p:blipFill>
          <a:blip r:embed="rId3"/>
          <a:stretch>
            <a:fillRect/>
          </a:stretch>
        </p:blipFill>
        <p:spPr>
          <a:xfrm>
            <a:off x="446455" y="1838546"/>
            <a:ext cx="2577171" cy="3544469"/>
          </a:xfrm>
          <a:prstGeom prst="rect">
            <a:avLst/>
          </a:prstGeom>
        </p:spPr>
      </p:pic>
      <p:pic>
        <p:nvPicPr>
          <p:cNvPr id="14" name="Picture 13">
            <a:extLst>
              <a:ext uri="{FF2B5EF4-FFF2-40B4-BE49-F238E27FC236}">
                <a16:creationId xmlns:a16="http://schemas.microsoft.com/office/drawing/2014/main" id="{4CAE9E0F-ABA5-E443-B9BC-6E81F1C6C478}"/>
              </a:ext>
            </a:extLst>
          </p:cNvPr>
          <p:cNvPicPr>
            <a:picLocks noChangeAspect="1"/>
          </p:cNvPicPr>
          <p:nvPr/>
        </p:nvPicPr>
        <p:blipFill>
          <a:blip r:embed="rId4"/>
          <a:stretch>
            <a:fillRect/>
          </a:stretch>
        </p:blipFill>
        <p:spPr>
          <a:xfrm>
            <a:off x="5957492" y="2766012"/>
            <a:ext cx="2125266" cy="2922866"/>
          </a:xfrm>
          <a:prstGeom prst="rect">
            <a:avLst/>
          </a:prstGeom>
        </p:spPr>
      </p:pic>
      <p:pic>
        <p:nvPicPr>
          <p:cNvPr id="16" name="Picture 15">
            <a:extLst>
              <a:ext uri="{FF2B5EF4-FFF2-40B4-BE49-F238E27FC236}">
                <a16:creationId xmlns:a16="http://schemas.microsoft.com/office/drawing/2014/main" id="{3A4BD975-DF1B-AE48-8CFA-FC2029D87901}"/>
              </a:ext>
            </a:extLst>
          </p:cNvPr>
          <p:cNvPicPr>
            <a:picLocks noChangeAspect="1"/>
          </p:cNvPicPr>
          <p:nvPr/>
        </p:nvPicPr>
        <p:blipFill>
          <a:blip r:embed="rId5"/>
          <a:stretch>
            <a:fillRect/>
          </a:stretch>
        </p:blipFill>
        <p:spPr>
          <a:xfrm>
            <a:off x="3380573" y="2432646"/>
            <a:ext cx="2219972" cy="3053115"/>
          </a:xfrm>
          <a:prstGeom prst="rect">
            <a:avLst/>
          </a:prstGeom>
        </p:spPr>
      </p:pic>
      <p:sp>
        <p:nvSpPr>
          <p:cNvPr id="3" name="TextBox 2">
            <a:extLst>
              <a:ext uri="{FF2B5EF4-FFF2-40B4-BE49-F238E27FC236}">
                <a16:creationId xmlns:a16="http://schemas.microsoft.com/office/drawing/2014/main" id="{0DC763FE-21CD-EE4F-AC91-AC7382EDF2BA}"/>
              </a:ext>
            </a:extLst>
          </p:cNvPr>
          <p:cNvSpPr txBox="1"/>
          <p:nvPr/>
        </p:nvSpPr>
        <p:spPr>
          <a:xfrm>
            <a:off x="1970415" y="2201813"/>
            <a:ext cx="903279" cy="461665"/>
          </a:xfrm>
          <a:prstGeom prst="rect">
            <a:avLst/>
          </a:prstGeom>
          <a:noFill/>
        </p:spPr>
        <p:txBody>
          <a:bodyPr wrap="square" rtlCol="0">
            <a:spAutoFit/>
          </a:bodyPr>
          <a:lstStyle/>
          <a:p>
            <a:r>
              <a:rPr lang="en-US" sz="2400" dirty="0"/>
              <a:t>early</a:t>
            </a:r>
          </a:p>
        </p:txBody>
      </p:sp>
      <p:sp>
        <p:nvSpPr>
          <p:cNvPr id="9" name="TextBox 8">
            <a:extLst>
              <a:ext uri="{FF2B5EF4-FFF2-40B4-BE49-F238E27FC236}">
                <a16:creationId xmlns:a16="http://schemas.microsoft.com/office/drawing/2014/main" id="{8F785923-5CCB-1143-9B41-91A3D002EC8F}"/>
              </a:ext>
            </a:extLst>
          </p:cNvPr>
          <p:cNvSpPr txBox="1"/>
          <p:nvPr/>
        </p:nvSpPr>
        <p:spPr>
          <a:xfrm>
            <a:off x="4829250" y="2182623"/>
            <a:ext cx="1128242" cy="461665"/>
          </a:xfrm>
          <a:prstGeom prst="rect">
            <a:avLst/>
          </a:prstGeom>
          <a:noFill/>
        </p:spPr>
        <p:txBody>
          <a:bodyPr wrap="square" rtlCol="0">
            <a:spAutoFit/>
          </a:bodyPr>
          <a:lstStyle/>
          <a:p>
            <a:r>
              <a:rPr lang="en-US" sz="2400" dirty="0"/>
              <a:t>middle</a:t>
            </a:r>
          </a:p>
        </p:txBody>
      </p:sp>
      <p:sp>
        <p:nvSpPr>
          <p:cNvPr id="10" name="TextBox 9">
            <a:extLst>
              <a:ext uri="{FF2B5EF4-FFF2-40B4-BE49-F238E27FC236}">
                <a16:creationId xmlns:a16="http://schemas.microsoft.com/office/drawing/2014/main" id="{C9780AB5-3F9F-134C-98C3-A6DC3252C230}"/>
              </a:ext>
            </a:extLst>
          </p:cNvPr>
          <p:cNvSpPr txBox="1"/>
          <p:nvPr/>
        </p:nvSpPr>
        <p:spPr>
          <a:xfrm>
            <a:off x="7311463" y="2146657"/>
            <a:ext cx="903279" cy="461665"/>
          </a:xfrm>
          <a:prstGeom prst="rect">
            <a:avLst/>
          </a:prstGeom>
          <a:noFill/>
        </p:spPr>
        <p:txBody>
          <a:bodyPr wrap="square" rtlCol="0">
            <a:spAutoFit/>
          </a:bodyPr>
          <a:lstStyle/>
          <a:p>
            <a:r>
              <a:rPr lang="en-US" sz="2400" dirty="0"/>
              <a:t>late</a:t>
            </a:r>
          </a:p>
        </p:txBody>
      </p:sp>
      <p:cxnSp>
        <p:nvCxnSpPr>
          <p:cNvPr id="12" name="Straight Connector 11">
            <a:extLst>
              <a:ext uri="{FF2B5EF4-FFF2-40B4-BE49-F238E27FC236}">
                <a16:creationId xmlns:a16="http://schemas.microsoft.com/office/drawing/2014/main" id="{0338AD92-7FF7-2143-8AD6-27B381DC8C90}"/>
              </a:ext>
            </a:extLst>
          </p:cNvPr>
          <p:cNvCxnSpPr>
            <a:cxnSpLocks/>
          </p:cNvCxnSpPr>
          <p:nvPr/>
        </p:nvCxnSpPr>
        <p:spPr>
          <a:xfrm>
            <a:off x="424709" y="4253949"/>
            <a:ext cx="8362122" cy="0"/>
          </a:xfrm>
          <a:prstGeom prst="line">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D9AEAC-E497-3C48-B773-DA3006288679}"/>
              </a:ext>
            </a:extLst>
          </p:cNvPr>
          <p:cNvCxnSpPr>
            <a:cxnSpLocks/>
          </p:cNvCxnSpPr>
          <p:nvPr/>
        </p:nvCxnSpPr>
        <p:spPr>
          <a:xfrm>
            <a:off x="2807434" y="5824964"/>
            <a:ext cx="3647769" cy="9559"/>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6F7088F-C4A0-964C-A35B-0B6737A1F99F}"/>
              </a:ext>
            </a:extLst>
          </p:cNvPr>
          <p:cNvSpPr txBox="1"/>
          <p:nvPr/>
        </p:nvSpPr>
        <p:spPr>
          <a:xfrm>
            <a:off x="932841" y="5347910"/>
            <a:ext cx="1713688" cy="954107"/>
          </a:xfrm>
          <a:prstGeom prst="rect">
            <a:avLst/>
          </a:prstGeom>
          <a:noFill/>
        </p:spPr>
        <p:txBody>
          <a:bodyPr wrap="square" rtlCol="0">
            <a:spAutoFit/>
          </a:bodyPr>
          <a:lstStyle/>
          <a:p>
            <a:r>
              <a:rPr lang="en-US" sz="2800" dirty="0"/>
              <a:t>Low root density</a:t>
            </a:r>
          </a:p>
        </p:txBody>
      </p:sp>
      <p:sp>
        <p:nvSpPr>
          <p:cNvPr id="19" name="TextBox 18">
            <a:extLst>
              <a:ext uri="{FF2B5EF4-FFF2-40B4-BE49-F238E27FC236}">
                <a16:creationId xmlns:a16="http://schemas.microsoft.com/office/drawing/2014/main" id="{32743CA3-1BDD-F345-A86B-D70436193991}"/>
              </a:ext>
            </a:extLst>
          </p:cNvPr>
          <p:cNvSpPr txBox="1"/>
          <p:nvPr/>
        </p:nvSpPr>
        <p:spPr>
          <a:xfrm>
            <a:off x="6923433" y="5357469"/>
            <a:ext cx="2220567" cy="954107"/>
          </a:xfrm>
          <a:prstGeom prst="rect">
            <a:avLst/>
          </a:prstGeom>
          <a:noFill/>
        </p:spPr>
        <p:txBody>
          <a:bodyPr wrap="square" rtlCol="0">
            <a:spAutoFit/>
          </a:bodyPr>
          <a:lstStyle/>
          <a:p>
            <a:r>
              <a:rPr lang="en-US" sz="2800" dirty="0"/>
              <a:t>High root density</a:t>
            </a:r>
          </a:p>
        </p:txBody>
      </p:sp>
    </p:spTree>
    <p:extLst>
      <p:ext uri="{BB962C8B-B14F-4D97-AF65-F5344CB8AC3E}">
        <p14:creationId xmlns:p14="http://schemas.microsoft.com/office/powerpoint/2010/main" val="296937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B57183-A9D6-E54B-918C-71AEFC8C2A17}"/>
              </a:ext>
            </a:extLst>
          </p:cNvPr>
          <p:cNvSpPr>
            <a:spLocks noGrp="1"/>
          </p:cNvSpPr>
          <p:nvPr>
            <p:ph type="title"/>
          </p:nvPr>
        </p:nvSpPr>
        <p:spPr/>
        <p:txBody>
          <a:bodyPr/>
          <a:lstStyle/>
          <a:p>
            <a:r>
              <a:rPr lang="en-US" dirty="0"/>
              <a:t>Simulation Model</a:t>
            </a:r>
          </a:p>
        </p:txBody>
      </p:sp>
      <p:pic>
        <p:nvPicPr>
          <p:cNvPr id="10" name="Image2">
            <a:extLst>
              <a:ext uri="{FF2B5EF4-FFF2-40B4-BE49-F238E27FC236}">
                <a16:creationId xmlns:a16="http://schemas.microsoft.com/office/drawing/2014/main" id="{EC392817-2A7F-6D46-885C-56D9FCB54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43165" y="1816603"/>
            <a:ext cx="6130480" cy="4597449"/>
          </a:xfrm>
          <a:prstGeom prst="rect">
            <a:avLst/>
          </a:prstGeom>
        </p:spPr>
      </p:pic>
      <p:sp>
        <p:nvSpPr>
          <p:cNvPr id="3" name="Right Arrow 2">
            <a:extLst>
              <a:ext uri="{FF2B5EF4-FFF2-40B4-BE49-F238E27FC236}">
                <a16:creationId xmlns:a16="http://schemas.microsoft.com/office/drawing/2014/main" id="{979B7D34-18D0-4841-A492-E4417ECBB53F}"/>
              </a:ext>
            </a:extLst>
          </p:cNvPr>
          <p:cNvSpPr/>
          <p:nvPr/>
        </p:nvSpPr>
        <p:spPr>
          <a:xfrm rot="5400000">
            <a:off x="6448884" y="3679705"/>
            <a:ext cx="2133597" cy="8712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65F3CB2-0478-294D-BD10-B1FBEE179053}"/>
                  </a:ext>
                </a:extLst>
              </p:cNvPr>
              <p:cNvSpPr/>
              <p:nvPr/>
            </p:nvSpPr>
            <p:spPr>
              <a:xfrm>
                <a:off x="6612183" y="3790122"/>
                <a:ext cx="2081243" cy="461665"/>
              </a:xfrm>
              <a:prstGeom prst="rect">
                <a:avLst/>
              </a:prstGeom>
              <a:solidFill>
                <a:schemeClr val="bg1"/>
              </a:solidFill>
              <a:ln>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m:t>
                          </m:r>
                          <m:r>
                            <a:rPr lang="en-US" sz="2400" i="1">
                              <a:latin typeface="Cambria Math" panose="02040503050406030204" pitchFamily="18" charset="0"/>
                            </a:rPr>
                            <m:t> </m:t>
                          </m:r>
                        </m:sub>
                      </m:sSub>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𝑖𝐹</m:t>
                          </m:r>
                        </m:sub>
                      </m:sSub>
                      <m:r>
                        <a:rPr lang="en-US" sz="2400" i="1">
                          <a:latin typeface="Cambria Math" panose="02040503050406030204" pitchFamily="18" charset="0"/>
                        </a:rPr>
                        <m:t>)/</m:t>
                      </m:r>
                      <m:r>
                        <a:rPr lang="en-US" sz="2400" i="1">
                          <a:latin typeface="Cambria Math" panose="02040503050406030204" pitchFamily="18" charset="0"/>
                        </a:rPr>
                        <m:t>𝜇</m:t>
                      </m:r>
                    </m:oMath>
                  </m:oMathPara>
                </a14:m>
                <a:endParaRPr lang="en-US" sz="2400" dirty="0"/>
              </a:p>
            </p:txBody>
          </p:sp>
        </mc:Choice>
        <mc:Fallback xmlns="">
          <p:sp>
            <p:nvSpPr>
              <p:cNvPr id="28" name="Rectangle 27">
                <a:extLst>
                  <a:ext uri="{FF2B5EF4-FFF2-40B4-BE49-F238E27FC236}">
                    <a16:creationId xmlns:a16="http://schemas.microsoft.com/office/drawing/2014/main" id="{465F3CB2-0478-294D-BD10-B1FBEE179053}"/>
                  </a:ext>
                </a:extLst>
              </p:cNvPr>
              <p:cNvSpPr>
                <a:spLocks noRot="1" noChangeAspect="1" noMove="1" noResize="1" noEditPoints="1" noAdjustHandles="1" noChangeArrowheads="1" noChangeShapeType="1" noTextEdit="1"/>
              </p:cNvSpPr>
              <p:nvPr/>
            </p:nvSpPr>
            <p:spPr>
              <a:xfrm>
                <a:off x="6612183" y="3790122"/>
                <a:ext cx="2081243" cy="461665"/>
              </a:xfrm>
              <a:prstGeom prst="rect">
                <a:avLst/>
              </a:prstGeom>
              <a:blipFill>
                <a:blip r:embed="rId4"/>
                <a:stretch>
                  <a:fillRect b="-17949"/>
                </a:stretch>
              </a:blipFill>
              <a:ln>
                <a:solidFill>
                  <a:schemeClr val="accent1">
                    <a:shade val="5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2CCF8E57-723A-9745-8A49-1F3A71F5A913}"/>
              </a:ext>
            </a:extLst>
          </p:cNvPr>
          <p:cNvSpPr txBox="1"/>
          <p:nvPr/>
        </p:nvSpPr>
        <p:spPr>
          <a:xfrm>
            <a:off x="6854329" y="1892555"/>
            <a:ext cx="1827544" cy="954107"/>
          </a:xfrm>
          <a:prstGeom prst="rect">
            <a:avLst/>
          </a:prstGeom>
          <a:noFill/>
        </p:spPr>
        <p:txBody>
          <a:bodyPr wrap="square" rtlCol="0">
            <a:spAutoFit/>
          </a:bodyPr>
          <a:lstStyle/>
          <a:p>
            <a:r>
              <a:rPr lang="en-US" sz="2800" dirty="0"/>
              <a:t>Convert Biomass</a:t>
            </a:r>
          </a:p>
        </p:txBody>
      </p:sp>
      <p:sp>
        <p:nvSpPr>
          <p:cNvPr id="12" name="TextBox 11">
            <a:extLst>
              <a:ext uri="{FF2B5EF4-FFF2-40B4-BE49-F238E27FC236}">
                <a16:creationId xmlns:a16="http://schemas.microsoft.com/office/drawing/2014/main" id="{38696374-5486-1046-9063-95BAF2951899}"/>
              </a:ext>
            </a:extLst>
          </p:cNvPr>
          <p:cNvSpPr txBox="1"/>
          <p:nvPr/>
        </p:nvSpPr>
        <p:spPr>
          <a:xfrm>
            <a:off x="6985047" y="5401073"/>
            <a:ext cx="1335514" cy="584775"/>
          </a:xfrm>
          <a:prstGeom prst="rect">
            <a:avLst/>
          </a:prstGeom>
          <a:noFill/>
        </p:spPr>
        <p:txBody>
          <a:bodyPr wrap="square" rtlCol="0">
            <a:spAutoFit/>
          </a:bodyPr>
          <a:lstStyle/>
          <a:p>
            <a:r>
              <a:rPr lang="en-US" sz="3200" dirty="0"/>
              <a:t>Seeds</a:t>
            </a:r>
          </a:p>
        </p:txBody>
      </p:sp>
    </p:spTree>
    <p:extLst>
      <p:ext uri="{BB962C8B-B14F-4D97-AF65-F5344CB8AC3E}">
        <p14:creationId xmlns:p14="http://schemas.microsoft.com/office/powerpoint/2010/main" val="1068193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24EA4-5227-B44E-BCD4-C26F47CCEEDB}"/>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248661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A9094-50CE-2F43-B8E3-97F82845CDF2}"/>
              </a:ext>
            </a:extLst>
          </p:cNvPr>
          <p:cNvSpPr>
            <a:spLocks noGrp="1"/>
          </p:cNvSpPr>
          <p:nvPr>
            <p:ph type="title"/>
          </p:nvPr>
        </p:nvSpPr>
        <p:spPr>
          <a:xfrm>
            <a:off x="615375" y="140435"/>
            <a:ext cx="7886700" cy="1325563"/>
          </a:xfrm>
        </p:spPr>
        <p:txBody>
          <a:bodyPr/>
          <a:lstStyle/>
          <a:p>
            <a:r>
              <a:rPr lang="en-US" dirty="0"/>
              <a:t>Competition “Experiment”</a:t>
            </a:r>
          </a:p>
        </p:txBody>
      </p:sp>
      <p:cxnSp>
        <p:nvCxnSpPr>
          <p:cNvPr id="6" name="Straight Arrow Connector 5">
            <a:extLst>
              <a:ext uri="{FF2B5EF4-FFF2-40B4-BE49-F238E27FC236}">
                <a16:creationId xmlns:a16="http://schemas.microsoft.com/office/drawing/2014/main" id="{23E79CCE-D3EA-664F-A9B2-FEEDFD39EBDC}"/>
              </a:ext>
            </a:extLst>
          </p:cNvPr>
          <p:cNvCxnSpPr>
            <a:cxnSpLocks/>
          </p:cNvCxnSpPr>
          <p:nvPr/>
        </p:nvCxnSpPr>
        <p:spPr>
          <a:xfrm>
            <a:off x="2798688" y="5387009"/>
            <a:ext cx="3272466" cy="0"/>
          </a:xfrm>
          <a:prstGeom prst="straightConnector1">
            <a:avLst/>
          </a:prstGeom>
          <a:ln w="1047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C5EA5AB-36CD-CB4C-931E-A7DE3A5EA047}"/>
              </a:ext>
            </a:extLst>
          </p:cNvPr>
          <p:cNvCxnSpPr>
            <a:cxnSpLocks/>
          </p:cNvCxnSpPr>
          <p:nvPr/>
        </p:nvCxnSpPr>
        <p:spPr>
          <a:xfrm flipV="1">
            <a:off x="2437561" y="2251141"/>
            <a:ext cx="0" cy="2841848"/>
          </a:xfrm>
          <a:prstGeom prst="straightConnector1">
            <a:avLst/>
          </a:prstGeom>
          <a:ln w="1047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053DFF6-B93E-E544-A160-B58E944B6D5D}"/>
              </a:ext>
            </a:extLst>
          </p:cNvPr>
          <p:cNvSpPr txBox="1"/>
          <p:nvPr/>
        </p:nvSpPr>
        <p:spPr>
          <a:xfrm>
            <a:off x="108262" y="3687819"/>
            <a:ext cx="2193668" cy="1077218"/>
          </a:xfrm>
          <a:prstGeom prst="rect">
            <a:avLst/>
          </a:prstGeom>
          <a:noFill/>
        </p:spPr>
        <p:txBody>
          <a:bodyPr wrap="square" rtlCol="0">
            <a:spAutoFit/>
          </a:bodyPr>
          <a:lstStyle/>
          <a:p>
            <a:pPr algn="ctr"/>
            <a:r>
              <a:rPr lang="en-US" sz="3200" dirty="0"/>
              <a:t>Competitor two</a:t>
            </a:r>
          </a:p>
        </p:txBody>
      </p:sp>
      <p:sp>
        <p:nvSpPr>
          <p:cNvPr id="13" name="TextBox 12">
            <a:extLst>
              <a:ext uri="{FF2B5EF4-FFF2-40B4-BE49-F238E27FC236}">
                <a16:creationId xmlns:a16="http://schemas.microsoft.com/office/drawing/2014/main" id="{7BA2C9B6-4A06-EF4C-B063-A8FDF4D6EF27}"/>
              </a:ext>
            </a:extLst>
          </p:cNvPr>
          <p:cNvSpPr txBox="1"/>
          <p:nvPr/>
        </p:nvSpPr>
        <p:spPr>
          <a:xfrm>
            <a:off x="2451233" y="5552332"/>
            <a:ext cx="3472070" cy="584775"/>
          </a:xfrm>
          <a:prstGeom prst="rect">
            <a:avLst/>
          </a:prstGeom>
          <a:noFill/>
        </p:spPr>
        <p:txBody>
          <a:bodyPr wrap="square" rtlCol="0">
            <a:spAutoFit/>
          </a:bodyPr>
          <a:lstStyle/>
          <a:p>
            <a:pPr algn="ctr"/>
            <a:r>
              <a:rPr lang="en-US" sz="3200" dirty="0"/>
              <a:t>Competitor one</a:t>
            </a:r>
          </a:p>
        </p:txBody>
      </p:sp>
      <p:pic>
        <p:nvPicPr>
          <p:cNvPr id="15" name="Picture 14">
            <a:extLst>
              <a:ext uri="{FF2B5EF4-FFF2-40B4-BE49-F238E27FC236}">
                <a16:creationId xmlns:a16="http://schemas.microsoft.com/office/drawing/2014/main" id="{ED3582E9-80AB-6F41-AFAA-D7D0F3F6BEF8}"/>
              </a:ext>
            </a:extLst>
          </p:cNvPr>
          <p:cNvPicPr>
            <a:picLocks noChangeAspect="1"/>
          </p:cNvPicPr>
          <p:nvPr/>
        </p:nvPicPr>
        <p:blipFill>
          <a:blip r:embed="rId2"/>
          <a:stretch>
            <a:fillRect/>
          </a:stretch>
        </p:blipFill>
        <p:spPr>
          <a:xfrm>
            <a:off x="5936555" y="4333524"/>
            <a:ext cx="1681367" cy="2312441"/>
          </a:xfrm>
          <a:prstGeom prst="rect">
            <a:avLst/>
          </a:prstGeom>
        </p:spPr>
      </p:pic>
      <p:pic>
        <p:nvPicPr>
          <p:cNvPr id="16" name="Picture 15">
            <a:extLst>
              <a:ext uri="{FF2B5EF4-FFF2-40B4-BE49-F238E27FC236}">
                <a16:creationId xmlns:a16="http://schemas.microsoft.com/office/drawing/2014/main" id="{31A732EA-428F-7840-8482-01F6BFD5ECA9}"/>
              </a:ext>
            </a:extLst>
          </p:cNvPr>
          <p:cNvPicPr>
            <a:picLocks noChangeAspect="1"/>
          </p:cNvPicPr>
          <p:nvPr/>
        </p:nvPicPr>
        <p:blipFill>
          <a:blip r:embed="rId3"/>
          <a:stretch>
            <a:fillRect/>
          </a:stretch>
        </p:blipFill>
        <p:spPr>
          <a:xfrm>
            <a:off x="615375" y="1690689"/>
            <a:ext cx="1406372" cy="1934176"/>
          </a:xfrm>
          <a:prstGeom prst="rect">
            <a:avLst/>
          </a:prstGeom>
        </p:spPr>
      </p:pic>
      <p:pic>
        <p:nvPicPr>
          <p:cNvPr id="19" name="Picture 18">
            <a:extLst>
              <a:ext uri="{FF2B5EF4-FFF2-40B4-BE49-F238E27FC236}">
                <a16:creationId xmlns:a16="http://schemas.microsoft.com/office/drawing/2014/main" id="{6DF3D216-3729-C542-B347-D74933E61B7E}"/>
              </a:ext>
            </a:extLst>
          </p:cNvPr>
          <p:cNvPicPr>
            <a:picLocks noChangeAspect="1"/>
          </p:cNvPicPr>
          <p:nvPr/>
        </p:nvPicPr>
        <p:blipFill>
          <a:blip r:embed="rId4"/>
          <a:stretch>
            <a:fillRect/>
          </a:stretch>
        </p:blipFill>
        <p:spPr>
          <a:xfrm>
            <a:off x="6824891" y="1653127"/>
            <a:ext cx="1525155" cy="2097537"/>
          </a:xfrm>
          <a:prstGeom prst="rect">
            <a:avLst/>
          </a:prstGeom>
        </p:spPr>
      </p:pic>
      <p:sp>
        <p:nvSpPr>
          <p:cNvPr id="20" name="TextBox 19">
            <a:extLst>
              <a:ext uri="{FF2B5EF4-FFF2-40B4-BE49-F238E27FC236}">
                <a16:creationId xmlns:a16="http://schemas.microsoft.com/office/drawing/2014/main" id="{BB9AF1D1-374B-F94F-9E87-880962FA8092}"/>
              </a:ext>
            </a:extLst>
          </p:cNvPr>
          <p:cNvSpPr txBox="1"/>
          <p:nvPr/>
        </p:nvSpPr>
        <p:spPr>
          <a:xfrm>
            <a:off x="7207334" y="966941"/>
            <a:ext cx="1709531" cy="830997"/>
          </a:xfrm>
          <a:prstGeom prst="rect">
            <a:avLst/>
          </a:prstGeom>
          <a:noFill/>
        </p:spPr>
        <p:txBody>
          <a:bodyPr wrap="square" rtlCol="0">
            <a:spAutoFit/>
          </a:bodyPr>
          <a:lstStyle/>
          <a:p>
            <a:r>
              <a:rPr lang="en-US" sz="2400" dirty="0"/>
              <a:t>Focal species</a:t>
            </a:r>
          </a:p>
        </p:txBody>
      </p:sp>
      <p:graphicFrame>
        <p:nvGraphicFramePr>
          <p:cNvPr id="22" name="Table 21">
            <a:extLst>
              <a:ext uri="{FF2B5EF4-FFF2-40B4-BE49-F238E27FC236}">
                <a16:creationId xmlns:a16="http://schemas.microsoft.com/office/drawing/2014/main" id="{99FC264E-EE13-A64D-B292-798466C07B5D}"/>
              </a:ext>
            </a:extLst>
          </p:cNvPr>
          <p:cNvGraphicFramePr>
            <a:graphicFrameLocks noGrp="1"/>
          </p:cNvGraphicFramePr>
          <p:nvPr>
            <p:extLst>
              <p:ext uri="{D42A27DB-BD31-4B8C-83A1-F6EECF244321}">
                <p14:modId xmlns:p14="http://schemas.microsoft.com/office/powerpoint/2010/main" val="1451054354"/>
              </p:ext>
            </p:extLst>
          </p:nvPr>
        </p:nvGraphicFramePr>
        <p:xfrm>
          <a:off x="2747276" y="2273549"/>
          <a:ext cx="3510796" cy="2828540"/>
        </p:xfrm>
        <a:graphic>
          <a:graphicData uri="http://schemas.openxmlformats.org/drawingml/2006/table">
            <a:tbl>
              <a:tblPr>
                <a:tableStyleId>{5C22544A-7EE6-4342-B048-85BDC9FD1C3A}</a:tableStyleId>
              </a:tblPr>
              <a:tblGrid>
                <a:gridCol w="877699">
                  <a:extLst>
                    <a:ext uri="{9D8B030D-6E8A-4147-A177-3AD203B41FA5}">
                      <a16:colId xmlns:a16="http://schemas.microsoft.com/office/drawing/2014/main" val="2771917816"/>
                    </a:ext>
                  </a:extLst>
                </a:gridCol>
                <a:gridCol w="877699">
                  <a:extLst>
                    <a:ext uri="{9D8B030D-6E8A-4147-A177-3AD203B41FA5}">
                      <a16:colId xmlns:a16="http://schemas.microsoft.com/office/drawing/2014/main" val="3098637936"/>
                    </a:ext>
                  </a:extLst>
                </a:gridCol>
                <a:gridCol w="877699">
                  <a:extLst>
                    <a:ext uri="{9D8B030D-6E8A-4147-A177-3AD203B41FA5}">
                      <a16:colId xmlns:a16="http://schemas.microsoft.com/office/drawing/2014/main" val="4238092258"/>
                    </a:ext>
                  </a:extLst>
                </a:gridCol>
                <a:gridCol w="877699">
                  <a:extLst>
                    <a:ext uri="{9D8B030D-6E8A-4147-A177-3AD203B41FA5}">
                      <a16:colId xmlns:a16="http://schemas.microsoft.com/office/drawing/2014/main" val="1566137944"/>
                    </a:ext>
                  </a:extLst>
                </a:gridCol>
              </a:tblGrid>
              <a:tr h="707135">
                <a:tc>
                  <a:txBody>
                    <a:bodyPr/>
                    <a:lstStyle/>
                    <a:p>
                      <a:pPr algn="ctr"/>
                      <a:r>
                        <a:rPr lang="en-US" sz="2400" dirty="0"/>
                        <a:t>0, 16</a:t>
                      </a:r>
                    </a:p>
                  </a:txBody>
                  <a:tcPr anchor="ctr"/>
                </a:tc>
                <a:tc>
                  <a:txBody>
                    <a:bodyPr/>
                    <a:lstStyle/>
                    <a:p>
                      <a:pPr algn="ctr"/>
                      <a:endParaRPr lang="en-US" sz="2400"/>
                    </a:p>
                  </a:txBody>
                  <a:tcPr anchor="ctr"/>
                </a:tc>
                <a:tc>
                  <a:txBody>
                    <a:bodyPr/>
                    <a:lstStyle/>
                    <a:p>
                      <a:pPr algn="ctr"/>
                      <a:endParaRPr lang="en-US" sz="2400" dirty="0"/>
                    </a:p>
                  </a:txBody>
                  <a:tcPr anchor="ctr"/>
                </a:tc>
                <a:tc>
                  <a:txBody>
                    <a:bodyPr/>
                    <a:lstStyle/>
                    <a:p>
                      <a:pPr algn="ctr"/>
                      <a:r>
                        <a:rPr lang="en-US" sz="2400" dirty="0"/>
                        <a:t>16,16</a:t>
                      </a:r>
                    </a:p>
                  </a:txBody>
                  <a:tcPr anchor="ctr"/>
                </a:tc>
                <a:extLst>
                  <a:ext uri="{0D108BD9-81ED-4DB2-BD59-A6C34878D82A}">
                    <a16:rowId xmlns:a16="http://schemas.microsoft.com/office/drawing/2014/main" val="2636161843"/>
                  </a:ext>
                </a:extLst>
              </a:tr>
              <a:tr h="707135">
                <a:tc>
                  <a:txBody>
                    <a:bodyPr/>
                    <a:lstStyle/>
                    <a:p>
                      <a:pPr algn="ctr"/>
                      <a:r>
                        <a:rPr lang="en-US" sz="2400" dirty="0"/>
                        <a:t>0,8</a:t>
                      </a:r>
                    </a:p>
                  </a:txBody>
                  <a:tcPr anchor="ctr"/>
                </a:tc>
                <a:tc>
                  <a:txBody>
                    <a:bodyPr/>
                    <a:lstStyle/>
                    <a:p>
                      <a:pPr algn="ctr"/>
                      <a:endParaRPr lang="en-US" sz="2400"/>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968012228"/>
                  </a:ext>
                </a:extLst>
              </a:tr>
              <a:tr h="707135">
                <a:tc>
                  <a:txBody>
                    <a:bodyPr/>
                    <a:lstStyle/>
                    <a:p>
                      <a:pPr algn="ctr"/>
                      <a:r>
                        <a:rPr lang="en-US" sz="2400" dirty="0"/>
                        <a:t>0,2</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66291687"/>
                  </a:ext>
                </a:extLst>
              </a:tr>
              <a:tr h="7071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0, 0</a:t>
                      </a:r>
                    </a:p>
                  </a:txBody>
                  <a:tcPr anchor="ctr"/>
                </a:tc>
                <a:tc>
                  <a:txBody>
                    <a:bodyPr/>
                    <a:lstStyle/>
                    <a:p>
                      <a:pPr algn="ctr"/>
                      <a:r>
                        <a:rPr lang="en-US" sz="2400" dirty="0"/>
                        <a:t>2,0</a:t>
                      </a:r>
                    </a:p>
                  </a:txBody>
                  <a:tcPr anchor="ctr"/>
                </a:tc>
                <a:tc>
                  <a:txBody>
                    <a:bodyPr/>
                    <a:lstStyle/>
                    <a:p>
                      <a:pPr algn="ctr"/>
                      <a:r>
                        <a:rPr lang="en-US" sz="2400" dirty="0"/>
                        <a:t>8,0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16, 0</a:t>
                      </a:r>
                    </a:p>
                  </a:txBody>
                  <a:tcPr anchor="ctr"/>
                </a:tc>
                <a:extLst>
                  <a:ext uri="{0D108BD9-81ED-4DB2-BD59-A6C34878D82A}">
                    <a16:rowId xmlns:a16="http://schemas.microsoft.com/office/drawing/2014/main" val="4033269601"/>
                  </a:ext>
                </a:extLst>
              </a:tr>
            </a:tbl>
          </a:graphicData>
        </a:graphic>
      </p:graphicFrame>
      <p:sp>
        <p:nvSpPr>
          <p:cNvPr id="25" name="TextBox 24">
            <a:extLst>
              <a:ext uri="{FF2B5EF4-FFF2-40B4-BE49-F238E27FC236}">
                <a16:creationId xmlns:a16="http://schemas.microsoft.com/office/drawing/2014/main" id="{2F3D315A-5846-F149-82AC-47A64A165D51}"/>
              </a:ext>
            </a:extLst>
          </p:cNvPr>
          <p:cNvSpPr txBox="1"/>
          <p:nvPr/>
        </p:nvSpPr>
        <p:spPr>
          <a:xfrm>
            <a:off x="2629141" y="1669424"/>
            <a:ext cx="3673959" cy="461665"/>
          </a:xfrm>
          <a:prstGeom prst="rect">
            <a:avLst/>
          </a:prstGeom>
          <a:noFill/>
        </p:spPr>
        <p:txBody>
          <a:bodyPr wrap="square" rtlCol="0">
            <a:spAutoFit/>
          </a:bodyPr>
          <a:lstStyle/>
          <a:p>
            <a:r>
              <a:rPr lang="en-US" sz="2400" dirty="0"/>
              <a:t>Density of each competitor</a:t>
            </a:r>
          </a:p>
        </p:txBody>
      </p:sp>
      <p:sp>
        <p:nvSpPr>
          <p:cNvPr id="26" name="TextBox 25">
            <a:extLst>
              <a:ext uri="{FF2B5EF4-FFF2-40B4-BE49-F238E27FC236}">
                <a16:creationId xmlns:a16="http://schemas.microsoft.com/office/drawing/2014/main" id="{2BC88CD1-3A98-4F45-94CC-6D461D2E529F}"/>
              </a:ext>
            </a:extLst>
          </p:cNvPr>
          <p:cNvSpPr txBox="1"/>
          <p:nvPr/>
        </p:nvSpPr>
        <p:spPr>
          <a:xfrm>
            <a:off x="7316456" y="3937793"/>
            <a:ext cx="1827544" cy="1815882"/>
          </a:xfrm>
          <a:prstGeom prst="rect">
            <a:avLst/>
          </a:prstGeom>
          <a:noFill/>
        </p:spPr>
        <p:txBody>
          <a:bodyPr wrap="square" rtlCol="0">
            <a:spAutoFit/>
          </a:bodyPr>
          <a:lstStyle/>
          <a:p>
            <a:r>
              <a:rPr lang="en-US" sz="2800" dirty="0"/>
              <a:t>Count seeds at end of season</a:t>
            </a:r>
          </a:p>
        </p:txBody>
      </p:sp>
    </p:spTree>
    <p:extLst>
      <p:ext uri="{BB962C8B-B14F-4D97-AF65-F5344CB8AC3E}">
        <p14:creationId xmlns:p14="http://schemas.microsoft.com/office/powerpoint/2010/main" val="98759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7DBC-10C9-C14F-9905-A8574D541D0E}"/>
              </a:ext>
            </a:extLst>
          </p:cNvPr>
          <p:cNvSpPr>
            <a:spLocks noGrp="1"/>
          </p:cNvSpPr>
          <p:nvPr>
            <p:ph type="title"/>
          </p:nvPr>
        </p:nvSpPr>
        <p:spPr/>
        <p:txBody>
          <a:bodyPr/>
          <a:lstStyle/>
          <a:p>
            <a:r>
              <a:rPr lang="en-US" dirty="0"/>
              <a:t>Competition Models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AEB51ED-FF54-7B4C-AD18-DCD689727F7E}"/>
                  </a:ext>
                </a:extLst>
              </p:cNvPr>
              <p:cNvSpPr/>
              <p:nvPr/>
            </p:nvSpPr>
            <p:spPr>
              <a:xfrm>
                <a:off x="365903" y="3305963"/>
                <a:ext cx="4206097"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𝑡</m:t>
                              </m:r>
                            </m:sub>
                          </m:sSub>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𝑖</m:t>
                              </m:r>
                            </m:sub>
                          </m:sSub>
                        </m:num>
                        <m:den>
                          <m:r>
                            <a:rPr lang="en-US" sz="2400" i="1">
                              <a:latin typeface="Cambria Math" panose="02040503050406030204" pitchFamily="18" charset="0"/>
                            </a:rPr>
                            <m:t>1+</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3</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𝑖𝑗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𝑗</m:t>
                                          </m:r>
                                        </m:sub>
                                      </m:sSub>
                                    </m:e>
                                  </m:d>
                                </m:e>
                                <m:sup>
                                  <m:sSub>
                                    <m:sSubPr>
                                      <m:ctrlPr>
                                        <a:rPr lang="en-US" sz="2400" i="1">
                                          <a:latin typeface="Cambria Math" panose="02040503050406030204" pitchFamily="18" charset="0"/>
                                        </a:rPr>
                                      </m:ctrlPr>
                                    </m:sSubPr>
                                    <m:e>
                                      <m:r>
                                        <a:rPr lang="en-US" sz="2400" i="1">
                                          <a:latin typeface="Cambria Math" panose="02040503050406030204" pitchFamily="18" charset="0"/>
                                        </a:rPr>
                                        <m:t>𝜏</m:t>
                                      </m:r>
                                    </m:e>
                                    <m:sub>
                                      <m:r>
                                        <a:rPr lang="en-US" sz="2400" i="1">
                                          <a:latin typeface="Cambria Math" panose="02040503050406030204" pitchFamily="18" charset="0"/>
                                        </a:rPr>
                                        <m:t>𝑗</m:t>
                                      </m:r>
                                    </m:sub>
                                  </m:sSub>
                                </m:sup>
                              </m:sSup>
                            </m:e>
                          </m:nary>
                        </m:den>
                      </m:f>
                    </m:oMath>
                  </m:oMathPara>
                </a14:m>
                <a:endParaRPr lang="en-US" sz="2400" dirty="0"/>
              </a:p>
            </p:txBody>
          </p:sp>
        </mc:Choice>
        <mc:Fallback xmlns="">
          <p:sp>
            <p:nvSpPr>
              <p:cNvPr id="3" name="Rectangle 2">
                <a:extLst>
                  <a:ext uri="{FF2B5EF4-FFF2-40B4-BE49-F238E27FC236}">
                    <a16:creationId xmlns:a16="http://schemas.microsoft.com/office/drawing/2014/main" id="{9AEB51ED-FF54-7B4C-AD18-DCD689727F7E}"/>
                  </a:ext>
                </a:extLst>
              </p:cNvPr>
              <p:cNvSpPr>
                <a:spLocks noRot="1" noChangeAspect="1" noMove="1" noResize="1" noEditPoints="1" noAdjustHandles="1" noChangeArrowheads="1" noChangeShapeType="1" noTextEdit="1"/>
              </p:cNvSpPr>
              <p:nvPr/>
            </p:nvSpPr>
            <p:spPr>
              <a:xfrm>
                <a:off x="365903" y="3305963"/>
                <a:ext cx="4206097" cy="990977"/>
              </a:xfrm>
              <a:prstGeom prst="rect">
                <a:avLst/>
              </a:prstGeom>
              <a:blipFill>
                <a:blip r:embed="rId3"/>
                <a:stretch>
                  <a:fillRect t="-11392" b="-8354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C0E25E1-2EF3-F346-A3B8-E0876CF6F499}"/>
              </a:ext>
            </a:extLst>
          </p:cNvPr>
          <p:cNvSpPr txBox="1"/>
          <p:nvPr/>
        </p:nvSpPr>
        <p:spPr>
          <a:xfrm>
            <a:off x="1301611" y="1832085"/>
            <a:ext cx="4423328" cy="954107"/>
          </a:xfrm>
          <a:prstGeom prst="rect">
            <a:avLst/>
          </a:prstGeom>
          <a:noFill/>
        </p:spPr>
        <p:txBody>
          <a:bodyPr wrap="square" rtlCol="0">
            <a:spAutoFit/>
          </a:bodyPr>
          <a:lstStyle/>
          <a:p>
            <a:r>
              <a:rPr lang="en-US" sz="2800" dirty="0"/>
              <a:t>Fit two competition models to the simulated data</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0A28C4A-92E3-8E46-BE82-75EA2EC422B4}"/>
                  </a:ext>
                </a:extLst>
              </p:cNvPr>
              <p:cNvSpPr/>
              <p:nvPr/>
            </p:nvSpPr>
            <p:spPr>
              <a:xfrm>
                <a:off x="365903" y="5124045"/>
                <a:ext cx="6500192" cy="896079"/>
              </a:xfrm>
              <a:prstGeom prst="rect">
                <a:avLst/>
              </a:prstGeom>
            </p:spPr>
            <p:txBody>
              <a:bodyPr wrap="square">
                <a:spAutoFit/>
              </a:bodyPr>
              <a:lstStyle/>
              <a:p>
                <a:pPr algn="ctr">
                  <a:spcAft>
                    <a:spcPts val="1010"/>
                  </a:spcAft>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 </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3</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nary>
                                  <m:r>
                                    <a:rPr lang="en-US" i="1">
                                      <a:latin typeface="Cambria Math" panose="02040503050406030204" pitchFamily="18" charset="0"/>
                                    </a:rPr>
                                    <m:t>+ </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3</m:t>
                                      </m:r>
                                    </m:sup>
                                    <m:e>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3</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d>
                                                <m:dPr>
                                                  <m:ctrlPr>
                                                    <a:rPr lang="en-US" i="1">
                                                      <a:latin typeface="Cambria Math" panose="02040503050406030204" pitchFamily="18" charset="0"/>
                                                    </a:rPr>
                                                  </m:ctrlPr>
                                                </m:dPr>
                                                <m:e>
                                                  <m:r>
                                                    <a:rPr lang="en-US" i="1">
                                                      <a:latin typeface="Cambria Math" panose="02040503050406030204" pitchFamily="18" charset="0"/>
                                                    </a:rPr>
                                                    <m:t>𝑗𝑘</m:t>
                                                  </m:r>
                                                </m:e>
                                              </m:d>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e>
                                      </m:nary>
                                    </m:e>
                                  </m:nary>
                                </m:e>
                              </m:d>
                            </m:e>
                            <m:sup>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𝑖</m:t>
                                  </m:r>
                                </m:sub>
                              </m:sSub>
                            </m:sup>
                          </m:sSup>
                        </m:den>
                      </m:f>
                      <m:r>
                        <a:rPr lang="en-US" i="1">
                          <a:latin typeface="Cambria Math" panose="02040503050406030204" pitchFamily="18" charset="0"/>
                        </a:rPr>
                        <m:t> ,</m:t>
                      </m:r>
                    </m:oMath>
                  </m:oMathPara>
                </a14:m>
                <a:endParaRPr lang="en-US" dirty="0">
                  <a:latin typeface="Cambria" panose="02040503050406030204" pitchFamily="18" charset="0"/>
                </a:endParaRPr>
              </a:p>
            </p:txBody>
          </p:sp>
        </mc:Choice>
        <mc:Fallback xmlns="">
          <p:sp>
            <p:nvSpPr>
              <p:cNvPr id="14" name="Rectangle 13">
                <a:extLst>
                  <a:ext uri="{FF2B5EF4-FFF2-40B4-BE49-F238E27FC236}">
                    <a16:creationId xmlns:a16="http://schemas.microsoft.com/office/drawing/2014/main" id="{F0A28C4A-92E3-8E46-BE82-75EA2EC422B4}"/>
                  </a:ext>
                </a:extLst>
              </p:cNvPr>
              <p:cNvSpPr>
                <a:spLocks noRot="1" noChangeAspect="1" noMove="1" noResize="1" noEditPoints="1" noAdjustHandles="1" noChangeArrowheads="1" noChangeShapeType="1" noTextEdit="1"/>
              </p:cNvSpPr>
              <p:nvPr/>
            </p:nvSpPr>
            <p:spPr>
              <a:xfrm>
                <a:off x="365903" y="5124045"/>
                <a:ext cx="6500192" cy="896079"/>
              </a:xfrm>
              <a:prstGeom prst="rect">
                <a:avLst/>
              </a:prstGeom>
              <a:blipFill>
                <a:blip r:embed="rId4"/>
                <a:stretch>
                  <a:fillRect t="-5556" b="-5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2A049AB-FEDE-1648-88FC-7CB086BF835B}"/>
              </a:ext>
            </a:extLst>
          </p:cNvPr>
          <p:cNvSpPr/>
          <p:nvPr/>
        </p:nvSpPr>
        <p:spPr>
          <a:xfrm>
            <a:off x="310599" y="3048000"/>
            <a:ext cx="8581610" cy="151074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1990F16-BFFA-354C-8F74-665478357188}"/>
              </a:ext>
            </a:extLst>
          </p:cNvPr>
          <p:cNvSpPr/>
          <p:nvPr/>
        </p:nvSpPr>
        <p:spPr>
          <a:xfrm>
            <a:off x="310599" y="4816711"/>
            <a:ext cx="8581610" cy="151074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706E16-DDA4-A943-BD67-E3B0CF50A558}"/>
              </a:ext>
            </a:extLst>
          </p:cNvPr>
          <p:cNvSpPr txBox="1"/>
          <p:nvPr/>
        </p:nvSpPr>
        <p:spPr>
          <a:xfrm>
            <a:off x="6866095" y="5341251"/>
            <a:ext cx="1606412" cy="461665"/>
          </a:xfrm>
          <a:prstGeom prst="rect">
            <a:avLst/>
          </a:prstGeom>
          <a:noFill/>
        </p:spPr>
        <p:txBody>
          <a:bodyPr wrap="square" rtlCol="0">
            <a:spAutoFit/>
          </a:bodyPr>
          <a:lstStyle/>
          <a:p>
            <a:r>
              <a:rPr lang="en-US" sz="2400" dirty="0"/>
              <a:t>With HOIs</a:t>
            </a:r>
          </a:p>
        </p:txBody>
      </p:sp>
      <p:sp>
        <p:nvSpPr>
          <p:cNvPr id="18" name="TextBox 17">
            <a:extLst>
              <a:ext uri="{FF2B5EF4-FFF2-40B4-BE49-F238E27FC236}">
                <a16:creationId xmlns:a16="http://schemas.microsoft.com/office/drawing/2014/main" id="{32CF3B35-919D-664A-B861-D8222C95E60B}"/>
              </a:ext>
            </a:extLst>
          </p:cNvPr>
          <p:cNvSpPr txBox="1"/>
          <p:nvPr/>
        </p:nvSpPr>
        <p:spPr>
          <a:xfrm>
            <a:off x="4668529" y="3570618"/>
            <a:ext cx="3217547" cy="461665"/>
          </a:xfrm>
          <a:prstGeom prst="rect">
            <a:avLst/>
          </a:prstGeom>
          <a:noFill/>
        </p:spPr>
        <p:txBody>
          <a:bodyPr wrap="none" rtlCol="0">
            <a:spAutoFit/>
          </a:bodyPr>
          <a:lstStyle/>
          <a:p>
            <a:r>
              <a:rPr lang="en-US" sz="2400" dirty="0"/>
              <a:t>“Hassel Model” No HOIs</a:t>
            </a:r>
          </a:p>
        </p:txBody>
      </p:sp>
    </p:spTree>
    <p:extLst>
      <p:ext uri="{BB962C8B-B14F-4D97-AF65-F5344CB8AC3E}">
        <p14:creationId xmlns:p14="http://schemas.microsoft.com/office/powerpoint/2010/main" val="1073696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7DBC-10C9-C14F-9905-A8574D541D0E}"/>
              </a:ext>
            </a:extLst>
          </p:cNvPr>
          <p:cNvSpPr>
            <a:spLocks noGrp="1"/>
          </p:cNvSpPr>
          <p:nvPr>
            <p:ph type="title"/>
          </p:nvPr>
        </p:nvSpPr>
        <p:spPr/>
        <p:txBody>
          <a:bodyPr/>
          <a:lstStyle/>
          <a:p>
            <a:r>
              <a:rPr lang="en-US" dirty="0"/>
              <a:t>One Competitor at a Time</a:t>
            </a:r>
          </a:p>
        </p:txBody>
      </p:sp>
      <p:pic>
        <p:nvPicPr>
          <p:cNvPr id="8" name="Image3">
            <a:extLst>
              <a:ext uri="{FF2B5EF4-FFF2-40B4-BE49-F238E27FC236}">
                <a16:creationId xmlns:a16="http://schemas.microsoft.com/office/drawing/2014/main" id="{2CA2F48F-6EB5-2746-AB37-29674D36F33B}"/>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404730" y="1921565"/>
            <a:ext cx="6798365" cy="4499113"/>
          </a:xfrm>
          <a:prstGeom prst="rect">
            <a:avLst/>
          </a:prstGeom>
        </p:spPr>
      </p:pic>
    </p:spTree>
    <p:extLst>
      <p:ext uri="{BB962C8B-B14F-4D97-AF65-F5344CB8AC3E}">
        <p14:creationId xmlns:p14="http://schemas.microsoft.com/office/powerpoint/2010/main" val="2489690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7DBC-10C9-C14F-9905-A8574D541D0E}"/>
              </a:ext>
            </a:extLst>
          </p:cNvPr>
          <p:cNvSpPr>
            <a:spLocks noGrp="1"/>
          </p:cNvSpPr>
          <p:nvPr>
            <p:ph type="title"/>
          </p:nvPr>
        </p:nvSpPr>
        <p:spPr/>
        <p:txBody>
          <a:bodyPr/>
          <a:lstStyle/>
          <a:p>
            <a:r>
              <a:rPr lang="en-US" dirty="0"/>
              <a:t>Two Competitors at Once? </a:t>
            </a:r>
          </a:p>
        </p:txBody>
      </p:sp>
      <p:sp>
        <p:nvSpPr>
          <p:cNvPr id="6" name="TextBox 5">
            <a:extLst>
              <a:ext uri="{FF2B5EF4-FFF2-40B4-BE49-F238E27FC236}">
                <a16:creationId xmlns:a16="http://schemas.microsoft.com/office/drawing/2014/main" id="{6879178B-B176-2E42-973C-DE8BF8235859}"/>
              </a:ext>
            </a:extLst>
          </p:cNvPr>
          <p:cNvSpPr txBox="1"/>
          <p:nvPr/>
        </p:nvSpPr>
        <p:spPr>
          <a:xfrm>
            <a:off x="7041460" y="2956893"/>
            <a:ext cx="1606412" cy="461665"/>
          </a:xfrm>
          <a:prstGeom prst="rect">
            <a:avLst/>
          </a:prstGeom>
          <a:noFill/>
        </p:spPr>
        <p:txBody>
          <a:bodyPr wrap="square" rtlCol="0">
            <a:spAutoFit/>
          </a:bodyPr>
          <a:lstStyle/>
          <a:p>
            <a:r>
              <a:rPr lang="en-US" sz="2400" dirty="0"/>
              <a:t>No HOIs</a:t>
            </a:r>
          </a:p>
        </p:txBody>
      </p:sp>
      <p:pic>
        <p:nvPicPr>
          <p:cNvPr id="9" name="Picture 8">
            <a:extLst>
              <a:ext uri="{FF2B5EF4-FFF2-40B4-BE49-F238E27FC236}">
                <a16:creationId xmlns:a16="http://schemas.microsoft.com/office/drawing/2014/main" id="{37095656-B8E5-5143-88A5-5EDA3AAD25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3116" b="61432"/>
          <a:stretch/>
        </p:blipFill>
        <p:spPr>
          <a:xfrm>
            <a:off x="145792" y="2100183"/>
            <a:ext cx="6649125" cy="1554480"/>
          </a:xfrm>
          <a:prstGeom prst="rect">
            <a:avLst/>
          </a:prstGeom>
        </p:spPr>
      </p:pic>
      <p:pic>
        <p:nvPicPr>
          <p:cNvPr id="10" name="Picture 9">
            <a:extLst>
              <a:ext uri="{FF2B5EF4-FFF2-40B4-BE49-F238E27FC236}">
                <a16:creationId xmlns:a16="http://schemas.microsoft.com/office/drawing/2014/main" id="{ABE5295B-60A3-894C-8FD5-CF8D7819C2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3876" r="220"/>
          <a:stretch/>
        </p:blipFill>
        <p:spPr>
          <a:xfrm>
            <a:off x="145792" y="4457521"/>
            <a:ext cx="6453791" cy="1460429"/>
          </a:xfrm>
          <a:prstGeom prst="rect">
            <a:avLst/>
          </a:prstGeom>
        </p:spPr>
      </p:pic>
      <p:sp>
        <p:nvSpPr>
          <p:cNvPr id="11" name="TextBox 10">
            <a:extLst>
              <a:ext uri="{FF2B5EF4-FFF2-40B4-BE49-F238E27FC236}">
                <a16:creationId xmlns:a16="http://schemas.microsoft.com/office/drawing/2014/main" id="{A2FBE9FB-F14D-1C48-8616-09450571E965}"/>
              </a:ext>
            </a:extLst>
          </p:cNvPr>
          <p:cNvSpPr txBox="1"/>
          <p:nvPr/>
        </p:nvSpPr>
        <p:spPr>
          <a:xfrm>
            <a:off x="7041460" y="4726070"/>
            <a:ext cx="1606412" cy="461665"/>
          </a:xfrm>
          <a:prstGeom prst="rect">
            <a:avLst/>
          </a:prstGeom>
          <a:noFill/>
        </p:spPr>
        <p:txBody>
          <a:bodyPr wrap="square" rtlCol="0">
            <a:spAutoFit/>
          </a:bodyPr>
          <a:lstStyle/>
          <a:p>
            <a:r>
              <a:rPr lang="en-US" sz="2400" dirty="0"/>
              <a:t>With HOIs</a:t>
            </a:r>
          </a:p>
        </p:txBody>
      </p:sp>
      <p:sp>
        <p:nvSpPr>
          <p:cNvPr id="5" name="TextBox 4">
            <a:extLst>
              <a:ext uri="{FF2B5EF4-FFF2-40B4-BE49-F238E27FC236}">
                <a16:creationId xmlns:a16="http://schemas.microsoft.com/office/drawing/2014/main" id="{4A1EAB63-4207-BF41-9BDB-AB88C8551943}"/>
              </a:ext>
            </a:extLst>
          </p:cNvPr>
          <p:cNvSpPr txBox="1"/>
          <p:nvPr/>
        </p:nvSpPr>
        <p:spPr>
          <a:xfrm>
            <a:off x="7041460" y="2045964"/>
            <a:ext cx="1606412" cy="584775"/>
          </a:xfrm>
          <a:prstGeom prst="rect">
            <a:avLst/>
          </a:prstGeom>
          <a:noFill/>
        </p:spPr>
        <p:txBody>
          <a:bodyPr wrap="square" rtlCol="0">
            <a:spAutoFit/>
          </a:bodyPr>
          <a:lstStyle/>
          <a:p>
            <a:r>
              <a:rPr lang="en-US" sz="3200" dirty="0"/>
              <a:t>Model</a:t>
            </a:r>
          </a:p>
        </p:txBody>
      </p:sp>
    </p:spTree>
    <p:extLst>
      <p:ext uri="{BB962C8B-B14F-4D97-AF65-F5344CB8AC3E}">
        <p14:creationId xmlns:p14="http://schemas.microsoft.com/office/powerpoint/2010/main" val="2536812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7DBC-10C9-C14F-9905-A8574D541D0E}"/>
              </a:ext>
            </a:extLst>
          </p:cNvPr>
          <p:cNvSpPr>
            <a:spLocks noGrp="1"/>
          </p:cNvSpPr>
          <p:nvPr>
            <p:ph type="title"/>
          </p:nvPr>
        </p:nvSpPr>
        <p:spPr/>
        <p:txBody>
          <a:bodyPr/>
          <a:lstStyle/>
          <a:p>
            <a:r>
              <a:rPr lang="en-US" dirty="0"/>
              <a:t>Strength of HOIs</a:t>
            </a:r>
          </a:p>
        </p:txBody>
      </p:sp>
      <p:pic>
        <p:nvPicPr>
          <p:cNvPr id="12" name="Picture 11">
            <a:extLst>
              <a:ext uri="{FF2B5EF4-FFF2-40B4-BE49-F238E27FC236}">
                <a16:creationId xmlns:a16="http://schemas.microsoft.com/office/drawing/2014/main" id="{7D7BA2BD-2DAB-504D-BCF7-E570223A9B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790" y="1590261"/>
            <a:ext cx="7420845" cy="4638260"/>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C3D4C98-ADE0-D541-8792-9870B52BC853}"/>
                  </a:ext>
                </a:extLst>
              </p:cNvPr>
              <p:cNvSpPr/>
              <p:nvPr/>
            </p:nvSpPr>
            <p:spPr>
              <a:xfrm>
                <a:off x="7474271" y="2666666"/>
                <a:ext cx="1239443"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b="1">
                          <a:latin typeface="Cambria Math" panose="02040503050406030204" pitchFamily="18" charset="0"/>
                        </a:rPr>
                        <m:t>𝛂</m:t>
                      </m:r>
                    </m:oMath>
                  </m:oMathPara>
                </a14:m>
                <a:endParaRPr lang="en-US" sz="4000" dirty="0"/>
              </a:p>
            </p:txBody>
          </p:sp>
        </mc:Choice>
        <mc:Fallback xmlns="">
          <p:sp>
            <p:nvSpPr>
              <p:cNvPr id="3" name="Rectangle 2">
                <a:extLst>
                  <a:ext uri="{FF2B5EF4-FFF2-40B4-BE49-F238E27FC236}">
                    <a16:creationId xmlns:a16="http://schemas.microsoft.com/office/drawing/2014/main" id="{CC3D4C98-ADE0-D541-8792-9870B52BC853}"/>
                  </a:ext>
                </a:extLst>
              </p:cNvPr>
              <p:cNvSpPr>
                <a:spLocks noRot="1" noChangeAspect="1" noMove="1" noResize="1" noEditPoints="1" noAdjustHandles="1" noChangeArrowheads="1" noChangeShapeType="1" noTextEdit="1"/>
              </p:cNvSpPr>
              <p:nvPr/>
            </p:nvSpPr>
            <p:spPr>
              <a:xfrm>
                <a:off x="7474271" y="2666666"/>
                <a:ext cx="1239443"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6217FEE-178E-F04D-9510-F4E8715FDE01}"/>
                  </a:ext>
                </a:extLst>
              </p:cNvPr>
              <p:cNvSpPr/>
              <p:nvPr/>
            </p:nvSpPr>
            <p:spPr>
              <a:xfrm>
                <a:off x="7514447" y="4350529"/>
                <a:ext cx="1239443"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rPr>
                        <m:t>𝜷</m:t>
                      </m:r>
                    </m:oMath>
                  </m:oMathPara>
                </a14:m>
                <a:endParaRPr lang="en-US" sz="4000" dirty="0"/>
              </a:p>
            </p:txBody>
          </p:sp>
        </mc:Choice>
        <mc:Fallback xmlns="">
          <p:sp>
            <p:nvSpPr>
              <p:cNvPr id="13" name="Rectangle 12">
                <a:extLst>
                  <a:ext uri="{FF2B5EF4-FFF2-40B4-BE49-F238E27FC236}">
                    <a16:creationId xmlns:a16="http://schemas.microsoft.com/office/drawing/2014/main" id="{16217FEE-178E-F04D-9510-F4E8715FDE01}"/>
                  </a:ext>
                </a:extLst>
              </p:cNvPr>
              <p:cNvSpPr>
                <a:spLocks noRot="1" noChangeAspect="1" noMove="1" noResize="1" noEditPoints="1" noAdjustHandles="1" noChangeArrowheads="1" noChangeShapeType="1" noTextEdit="1"/>
              </p:cNvSpPr>
              <p:nvPr/>
            </p:nvSpPr>
            <p:spPr>
              <a:xfrm>
                <a:off x="7514447" y="4350529"/>
                <a:ext cx="1239443" cy="707886"/>
              </a:xfrm>
              <a:prstGeom prst="rect">
                <a:avLst/>
              </a:prstGeom>
              <a:blipFill>
                <a:blip r:embed="rId5"/>
                <a:stretch>
                  <a:fillRect b="-21429"/>
                </a:stretch>
              </a:blipFill>
            </p:spPr>
            <p:txBody>
              <a:bodyPr/>
              <a:lstStyle/>
              <a:p>
                <a:r>
                  <a:rPr lang="en-US">
                    <a:noFill/>
                  </a:rPr>
                  <a:t> </a:t>
                </a:r>
              </a:p>
            </p:txBody>
          </p:sp>
        </mc:Fallback>
      </mc:AlternateContent>
    </p:spTree>
    <p:extLst>
      <p:ext uri="{BB962C8B-B14F-4D97-AF65-F5344CB8AC3E}">
        <p14:creationId xmlns:p14="http://schemas.microsoft.com/office/powerpoint/2010/main" val="347672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683B6E7-2A19-724A-A5C2-0B76FE8AF904}"/>
              </a:ext>
            </a:extLst>
          </p:cNvPr>
          <p:cNvSpPr>
            <a:spLocks noGrp="1"/>
          </p:cNvSpPr>
          <p:nvPr>
            <p:ph type="title"/>
          </p:nvPr>
        </p:nvSpPr>
        <p:spPr>
          <a:xfrm>
            <a:off x="628650" y="365126"/>
            <a:ext cx="7886700" cy="1325563"/>
          </a:xfrm>
        </p:spPr>
        <p:txBody>
          <a:bodyPr>
            <a:normAutofit/>
          </a:bodyPr>
          <a:lstStyle/>
          <a:p>
            <a:r>
              <a:rPr lang="en-US" dirty="0"/>
              <a:t>Questions</a:t>
            </a:r>
          </a:p>
        </p:txBody>
      </p:sp>
      <p:sp>
        <p:nvSpPr>
          <p:cNvPr id="13" name="Content Placeholder 2">
            <a:extLst>
              <a:ext uri="{FF2B5EF4-FFF2-40B4-BE49-F238E27FC236}">
                <a16:creationId xmlns:a16="http://schemas.microsoft.com/office/drawing/2014/main" id="{0BB00343-EC99-BF42-A726-6E0779C7D65F}"/>
              </a:ext>
            </a:extLst>
          </p:cNvPr>
          <p:cNvSpPr>
            <a:spLocks noGrp="1"/>
          </p:cNvSpPr>
          <p:nvPr>
            <p:ph idx="1"/>
          </p:nvPr>
        </p:nvSpPr>
        <p:spPr>
          <a:xfrm>
            <a:off x="628650" y="2395468"/>
            <a:ext cx="7886700" cy="4177610"/>
          </a:xfrm>
        </p:spPr>
        <p:txBody>
          <a:bodyPr>
            <a:normAutofit/>
          </a:bodyPr>
          <a:lstStyle/>
          <a:p>
            <a:pPr marL="514350" indent="-514350">
              <a:buFont typeface="+mj-lt"/>
              <a:buAutoNum type="arabicPeriod"/>
            </a:pPr>
            <a:r>
              <a:rPr lang="en-US" dirty="0">
                <a:solidFill>
                  <a:schemeClr val="bg1">
                    <a:lumMod val="50000"/>
                  </a:schemeClr>
                </a:solidFill>
              </a:rPr>
              <a:t>What counts as an HOI really? </a:t>
            </a:r>
          </a:p>
          <a:p>
            <a:pPr lvl="1"/>
            <a:r>
              <a:rPr lang="en-US" dirty="0">
                <a:solidFill>
                  <a:schemeClr val="bg1">
                    <a:lumMod val="50000"/>
                  </a:schemeClr>
                </a:solidFill>
              </a:rPr>
              <a:t>Provide a new general definition of HOIs</a:t>
            </a:r>
          </a:p>
          <a:p>
            <a:pPr marL="457200" lvl="1" indent="0">
              <a:buNone/>
            </a:pPr>
            <a:endParaRPr lang="en-US" dirty="0"/>
          </a:p>
          <a:p>
            <a:pPr marL="514350" indent="-514350">
              <a:buFont typeface="+mj-lt"/>
              <a:buAutoNum type="arabicPeriod"/>
            </a:pPr>
            <a:r>
              <a:rPr lang="en-US" dirty="0"/>
              <a:t>How might HOIs arise in nature? </a:t>
            </a:r>
          </a:p>
          <a:p>
            <a:pPr lvl="1"/>
            <a:r>
              <a:rPr lang="en-US" dirty="0"/>
              <a:t>Simulate plant competition and fit HOI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03146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sp>
        <p:nvSpPr>
          <p:cNvPr id="3" name="Content Placeholder 2">
            <a:extLst>
              <a:ext uri="{FF2B5EF4-FFF2-40B4-BE49-F238E27FC236}">
                <a16:creationId xmlns:a16="http://schemas.microsoft.com/office/drawing/2014/main" id="{64B9C4A5-6F3D-764F-B736-BF625C43C250}"/>
              </a:ext>
            </a:extLst>
          </p:cNvPr>
          <p:cNvSpPr>
            <a:spLocks noGrp="1"/>
          </p:cNvSpPr>
          <p:nvPr>
            <p:ph idx="1"/>
          </p:nvPr>
        </p:nvSpPr>
        <p:spPr/>
        <p:txBody>
          <a:bodyPr/>
          <a:lstStyle/>
          <a:p>
            <a:endParaRPr lang="en-US" dirty="0"/>
          </a:p>
          <a:p>
            <a:pPr marL="0" indent="0">
              <a:buNone/>
            </a:pPr>
            <a:r>
              <a:rPr lang="en-US" dirty="0"/>
              <a:t>Differences in timing of growth and resource use</a:t>
            </a:r>
          </a:p>
          <a:p>
            <a:endParaRPr lang="en-US" dirty="0"/>
          </a:p>
          <a:p>
            <a:endParaRPr lang="en-US" dirty="0"/>
          </a:p>
          <a:p>
            <a:endParaRPr lang="en-US" dirty="0"/>
          </a:p>
        </p:txBody>
      </p:sp>
      <p:pic>
        <p:nvPicPr>
          <p:cNvPr id="5" name="Image2">
            <a:extLst>
              <a:ext uri="{FF2B5EF4-FFF2-40B4-BE49-F238E27FC236}">
                <a16:creationId xmlns:a16="http://schemas.microsoft.com/office/drawing/2014/main" id="{3026618E-24DD-954E-82B5-78CAFA0510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602" b="53613"/>
          <a:stretch/>
        </p:blipFill>
        <p:spPr bwMode="auto">
          <a:xfrm>
            <a:off x="1019033" y="3379304"/>
            <a:ext cx="7105934" cy="2173357"/>
          </a:xfrm>
          <a:prstGeom prst="rect">
            <a:avLst/>
          </a:prstGeom>
        </p:spPr>
      </p:pic>
      <p:cxnSp>
        <p:nvCxnSpPr>
          <p:cNvPr id="7" name="Straight Arrow Connector 6">
            <a:extLst>
              <a:ext uri="{FF2B5EF4-FFF2-40B4-BE49-F238E27FC236}">
                <a16:creationId xmlns:a16="http://schemas.microsoft.com/office/drawing/2014/main" id="{6C70EE51-F39C-AC4E-99D9-631E098F2026}"/>
              </a:ext>
            </a:extLst>
          </p:cNvPr>
          <p:cNvCxnSpPr>
            <a:cxnSpLocks/>
          </p:cNvCxnSpPr>
          <p:nvPr/>
        </p:nvCxnSpPr>
        <p:spPr>
          <a:xfrm>
            <a:off x="4959625" y="5247862"/>
            <a:ext cx="799961" cy="56394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26B1228-9672-F54E-8EB4-C739C2C49E9B}"/>
              </a:ext>
            </a:extLst>
          </p:cNvPr>
          <p:cNvCxnSpPr>
            <a:cxnSpLocks/>
          </p:cNvCxnSpPr>
          <p:nvPr/>
        </p:nvCxnSpPr>
        <p:spPr>
          <a:xfrm>
            <a:off x="3485322" y="5300870"/>
            <a:ext cx="259388" cy="592137"/>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9B545A5-E2E6-F247-B63F-C161ACC7CD0D}"/>
              </a:ext>
            </a:extLst>
          </p:cNvPr>
          <p:cNvCxnSpPr>
            <a:cxnSpLocks/>
          </p:cNvCxnSpPr>
          <p:nvPr/>
        </p:nvCxnSpPr>
        <p:spPr>
          <a:xfrm flipH="1">
            <a:off x="2239617" y="5301596"/>
            <a:ext cx="284509" cy="510207"/>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83125EF-E6AF-794B-BD94-8C53A0865A5D}"/>
              </a:ext>
            </a:extLst>
          </p:cNvPr>
          <p:cNvSpPr txBox="1"/>
          <p:nvPr/>
        </p:nvSpPr>
        <p:spPr>
          <a:xfrm>
            <a:off x="1169710" y="5915353"/>
            <a:ext cx="1742248" cy="523220"/>
          </a:xfrm>
          <a:prstGeom prst="rect">
            <a:avLst/>
          </a:prstGeom>
          <a:noFill/>
        </p:spPr>
        <p:txBody>
          <a:bodyPr wrap="square" rtlCol="0">
            <a:spAutoFit/>
          </a:bodyPr>
          <a:lstStyle/>
          <a:p>
            <a:r>
              <a:rPr lang="en-US" sz="2800" dirty="0"/>
              <a:t>NO HOIs</a:t>
            </a:r>
          </a:p>
        </p:txBody>
      </p:sp>
      <p:sp>
        <p:nvSpPr>
          <p:cNvPr id="15" name="TextBox 14">
            <a:extLst>
              <a:ext uri="{FF2B5EF4-FFF2-40B4-BE49-F238E27FC236}">
                <a16:creationId xmlns:a16="http://schemas.microsoft.com/office/drawing/2014/main" id="{6B4ACA43-9BA1-264D-9575-E443900ACE6B}"/>
              </a:ext>
            </a:extLst>
          </p:cNvPr>
          <p:cNvSpPr txBox="1"/>
          <p:nvPr/>
        </p:nvSpPr>
        <p:spPr>
          <a:xfrm>
            <a:off x="3240983" y="5915353"/>
            <a:ext cx="1847852" cy="523220"/>
          </a:xfrm>
          <a:prstGeom prst="rect">
            <a:avLst/>
          </a:prstGeom>
          <a:noFill/>
        </p:spPr>
        <p:txBody>
          <a:bodyPr wrap="square" rtlCol="0">
            <a:spAutoFit/>
          </a:bodyPr>
          <a:lstStyle/>
          <a:p>
            <a:r>
              <a:rPr lang="en-US" sz="2800" dirty="0"/>
              <a:t>Weak HOIs</a:t>
            </a:r>
          </a:p>
        </p:txBody>
      </p:sp>
      <p:sp>
        <p:nvSpPr>
          <p:cNvPr id="16" name="TextBox 15">
            <a:extLst>
              <a:ext uri="{FF2B5EF4-FFF2-40B4-BE49-F238E27FC236}">
                <a16:creationId xmlns:a16="http://schemas.microsoft.com/office/drawing/2014/main" id="{DCBABAC5-42B9-0142-A7A3-E5DF24588243}"/>
              </a:ext>
            </a:extLst>
          </p:cNvPr>
          <p:cNvSpPr txBox="1"/>
          <p:nvPr/>
        </p:nvSpPr>
        <p:spPr>
          <a:xfrm>
            <a:off x="5624305" y="5893007"/>
            <a:ext cx="2355575" cy="523220"/>
          </a:xfrm>
          <a:prstGeom prst="rect">
            <a:avLst/>
          </a:prstGeom>
          <a:noFill/>
        </p:spPr>
        <p:txBody>
          <a:bodyPr wrap="square" rtlCol="0">
            <a:spAutoFit/>
          </a:bodyPr>
          <a:lstStyle/>
          <a:p>
            <a:r>
              <a:rPr lang="en-US" sz="2800" dirty="0"/>
              <a:t>Strong HOIs</a:t>
            </a:r>
          </a:p>
        </p:txBody>
      </p:sp>
    </p:spTree>
    <p:extLst>
      <p:ext uri="{BB962C8B-B14F-4D97-AF65-F5344CB8AC3E}">
        <p14:creationId xmlns:p14="http://schemas.microsoft.com/office/powerpoint/2010/main" val="2205937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57EA-F442-E649-9EDB-AA57928A713C}"/>
              </a:ext>
            </a:extLst>
          </p:cNvPr>
          <p:cNvSpPr>
            <a:spLocks noGrp="1"/>
          </p:cNvSpPr>
          <p:nvPr>
            <p:ph type="title"/>
          </p:nvPr>
        </p:nvSpPr>
        <p:spPr/>
        <p:txBody>
          <a:bodyPr>
            <a:normAutofit/>
          </a:bodyPr>
          <a:lstStyle/>
          <a:p>
            <a:r>
              <a:rPr lang="en-US" dirty="0"/>
              <a:t>What causes higher order interactions?</a:t>
            </a:r>
          </a:p>
        </p:txBody>
      </p:sp>
      <p:pic>
        <p:nvPicPr>
          <p:cNvPr id="13" name="Picture 12">
            <a:extLst>
              <a:ext uri="{FF2B5EF4-FFF2-40B4-BE49-F238E27FC236}">
                <a16:creationId xmlns:a16="http://schemas.microsoft.com/office/drawing/2014/main" id="{7BF894FE-4FD4-8842-9390-6BA1C7B2EF8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03512" y="2951190"/>
            <a:ext cx="7116417" cy="3701402"/>
          </a:xfrm>
          <a:prstGeom prst="rect">
            <a:avLst/>
          </a:prstGeom>
        </p:spPr>
      </p:pic>
      <p:sp>
        <p:nvSpPr>
          <p:cNvPr id="14" name="Content Placeholder 2">
            <a:extLst>
              <a:ext uri="{FF2B5EF4-FFF2-40B4-BE49-F238E27FC236}">
                <a16:creationId xmlns:a16="http://schemas.microsoft.com/office/drawing/2014/main" id="{90FB82FA-5259-9A47-B049-FCE3883D128E}"/>
              </a:ext>
            </a:extLst>
          </p:cNvPr>
          <p:cNvSpPr>
            <a:spLocks noGrp="1"/>
          </p:cNvSpPr>
          <p:nvPr>
            <p:ph idx="1"/>
          </p:nvPr>
        </p:nvSpPr>
        <p:spPr>
          <a:xfrm>
            <a:off x="628650" y="2209524"/>
            <a:ext cx="7886700" cy="834431"/>
          </a:xfrm>
        </p:spPr>
        <p:txBody>
          <a:bodyPr/>
          <a:lstStyle/>
          <a:p>
            <a:pPr marL="0" indent="0">
              <a:buNone/>
            </a:pPr>
            <a:r>
              <a:rPr lang="en-US" dirty="0"/>
              <a:t>Larger trait differences lead to greater HOIs</a:t>
            </a:r>
          </a:p>
          <a:p>
            <a:endParaRPr lang="en-US" dirty="0"/>
          </a:p>
          <a:p>
            <a:endParaRPr lang="en-US" dirty="0"/>
          </a:p>
          <a:p>
            <a:endParaRPr lang="en-US" dirty="0"/>
          </a:p>
        </p:txBody>
      </p:sp>
      <p:sp>
        <p:nvSpPr>
          <p:cNvPr id="3" name="Right Arrow 2">
            <a:extLst>
              <a:ext uri="{FF2B5EF4-FFF2-40B4-BE49-F238E27FC236}">
                <a16:creationId xmlns:a16="http://schemas.microsoft.com/office/drawing/2014/main" id="{A020C325-3245-6B4A-B2C4-D02630517A7E}"/>
              </a:ext>
            </a:extLst>
          </p:cNvPr>
          <p:cNvSpPr/>
          <p:nvPr/>
        </p:nvSpPr>
        <p:spPr>
          <a:xfrm rot="16200000">
            <a:off x="1144242" y="4111213"/>
            <a:ext cx="1634161" cy="715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77BA79-C336-7048-B2F8-5FC76A891A5A}"/>
              </a:ext>
            </a:extLst>
          </p:cNvPr>
          <p:cNvSpPr txBox="1"/>
          <p:nvPr/>
        </p:nvSpPr>
        <p:spPr>
          <a:xfrm>
            <a:off x="185531" y="3981290"/>
            <a:ext cx="1524000" cy="954107"/>
          </a:xfrm>
          <a:prstGeom prst="rect">
            <a:avLst/>
          </a:prstGeom>
          <a:noFill/>
        </p:spPr>
        <p:txBody>
          <a:bodyPr wrap="square" rtlCol="0">
            <a:spAutoFit/>
          </a:bodyPr>
          <a:lstStyle/>
          <a:p>
            <a:r>
              <a:rPr lang="en-US" sz="2800" dirty="0"/>
              <a:t>Strength of HOIs</a:t>
            </a:r>
          </a:p>
        </p:txBody>
      </p:sp>
    </p:spTree>
    <p:extLst>
      <p:ext uri="{BB962C8B-B14F-4D97-AF65-F5344CB8AC3E}">
        <p14:creationId xmlns:p14="http://schemas.microsoft.com/office/powerpoint/2010/main" val="559685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9E6D-C7CF-A64E-82B8-5E9AD323ADD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EF0F04C-D66A-9444-83F7-7A1095AC475B}"/>
              </a:ext>
            </a:extLst>
          </p:cNvPr>
          <p:cNvSpPr>
            <a:spLocks noGrp="1"/>
          </p:cNvSpPr>
          <p:nvPr>
            <p:ph idx="1"/>
          </p:nvPr>
        </p:nvSpPr>
        <p:spPr>
          <a:xfrm>
            <a:off x="628650" y="1825625"/>
            <a:ext cx="7886700" cy="4351338"/>
          </a:xfrm>
        </p:spPr>
        <p:txBody>
          <a:bodyPr/>
          <a:lstStyle/>
          <a:p>
            <a:r>
              <a:rPr lang="en-US" dirty="0"/>
              <a:t>Study of HOIs in nature requires a shared definition among research labs! </a:t>
            </a:r>
          </a:p>
          <a:p>
            <a:pPr marL="0" indent="0">
              <a:buNone/>
            </a:pPr>
            <a:endParaRPr lang="en-US" dirty="0"/>
          </a:p>
          <a:p>
            <a:r>
              <a:rPr lang="en-US" dirty="0"/>
              <a:t>Differences in timing of growth may lead to HOIs</a:t>
            </a:r>
          </a:p>
          <a:p>
            <a:endParaRPr lang="en-US" dirty="0"/>
          </a:p>
          <a:p>
            <a:r>
              <a:rPr lang="en-US" dirty="0"/>
              <a:t>Larger HOIs emerge for later season species and when trait differences are larger</a:t>
            </a:r>
          </a:p>
        </p:txBody>
      </p:sp>
    </p:spTree>
    <p:extLst>
      <p:ext uri="{BB962C8B-B14F-4D97-AF65-F5344CB8AC3E}">
        <p14:creationId xmlns:p14="http://schemas.microsoft.com/office/powerpoint/2010/main" val="3208963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E6AB75-D801-8745-870D-775E207C05F2}"/>
              </a:ext>
            </a:extLst>
          </p:cNvPr>
          <p:cNvPicPr>
            <a:picLocks noChangeAspect="1"/>
          </p:cNvPicPr>
          <p:nvPr/>
        </p:nvPicPr>
        <p:blipFill>
          <a:blip r:embed="rId3"/>
          <a:stretch>
            <a:fillRect/>
          </a:stretch>
        </p:blipFill>
        <p:spPr>
          <a:xfrm>
            <a:off x="-17859" y="13342"/>
            <a:ext cx="9161859" cy="6844658"/>
          </a:xfrm>
          <a:prstGeom prst="rect">
            <a:avLst/>
          </a:prstGeom>
        </p:spPr>
      </p:pic>
      <p:sp>
        <p:nvSpPr>
          <p:cNvPr id="2" name="Title 1">
            <a:extLst>
              <a:ext uri="{FF2B5EF4-FFF2-40B4-BE49-F238E27FC236}">
                <a16:creationId xmlns:a16="http://schemas.microsoft.com/office/drawing/2014/main" id="{BD35FBE5-36FF-AF47-A3C3-30F191085160}"/>
              </a:ext>
            </a:extLst>
          </p:cNvPr>
          <p:cNvSpPr>
            <a:spLocks noGrp="1"/>
          </p:cNvSpPr>
          <p:nvPr>
            <p:ph type="title"/>
          </p:nvPr>
        </p:nvSpPr>
        <p:spPr>
          <a:xfrm>
            <a:off x="628650" y="13342"/>
            <a:ext cx="7886700" cy="1164003"/>
          </a:xfrm>
        </p:spPr>
        <p:txBody>
          <a:bodyPr/>
          <a:lstStyle/>
          <a:p>
            <a:pPr algn="ctr"/>
            <a:r>
              <a:rPr lang="en-US" dirty="0"/>
              <a:t>Acknowledgements</a:t>
            </a:r>
          </a:p>
        </p:txBody>
      </p:sp>
      <p:sp>
        <p:nvSpPr>
          <p:cNvPr id="3" name="Content Placeholder 2">
            <a:extLst>
              <a:ext uri="{FF2B5EF4-FFF2-40B4-BE49-F238E27FC236}">
                <a16:creationId xmlns:a16="http://schemas.microsoft.com/office/drawing/2014/main" id="{5991367D-5AA0-6841-A53D-485F3E237C28}"/>
              </a:ext>
            </a:extLst>
          </p:cNvPr>
          <p:cNvSpPr>
            <a:spLocks noGrp="1"/>
          </p:cNvSpPr>
          <p:nvPr>
            <p:ph idx="1"/>
          </p:nvPr>
        </p:nvSpPr>
        <p:spPr>
          <a:xfrm>
            <a:off x="344906" y="1345868"/>
            <a:ext cx="3253539" cy="2489701"/>
          </a:xfrm>
        </p:spPr>
        <p:txBody>
          <a:bodyPr/>
          <a:lstStyle/>
          <a:p>
            <a:pPr marL="0" indent="0">
              <a:buNone/>
            </a:pPr>
            <a:r>
              <a:rPr lang="en-US" b="1" dirty="0">
                <a:solidFill>
                  <a:schemeClr val="bg1"/>
                </a:solidFill>
              </a:rPr>
              <a:t>Kraft Lab: </a:t>
            </a:r>
          </a:p>
          <a:p>
            <a:pPr lvl="1"/>
            <a:r>
              <a:rPr lang="en-US" b="1" dirty="0">
                <a:solidFill>
                  <a:schemeClr val="bg1"/>
                </a:solidFill>
              </a:rPr>
              <a:t>Mary Van Dyke </a:t>
            </a:r>
          </a:p>
          <a:p>
            <a:pPr lvl="1"/>
            <a:r>
              <a:rPr lang="en-US" b="1" dirty="0">
                <a:solidFill>
                  <a:schemeClr val="bg1"/>
                </a:solidFill>
              </a:rPr>
              <a:t>Suzanne </a:t>
            </a:r>
            <a:r>
              <a:rPr lang="en-US" b="1" dirty="0" err="1">
                <a:solidFill>
                  <a:schemeClr val="bg1"/>
                </a:solidFill>
              </a:rPr>
              <a:t>Ou</a:t>
            </a:r>
            <a:endParaRPr lang="en-US" b="1" dirty="0">
              <a:solidFill>
                <a:schemeClr val="bg1"/>
              </a:solidFill>
            </a:endParaRPr>
          </a:p>
          <a:p>
            <a:pPr lvl="1"/>
            <a:r>
              <a:rPr lang="en-US" b="1" dirty="0" err="1">
                <a:solidFill>
                  <a:schemeClr val="bg1"/>
                </a:solidFill>
              </a:rPr>
              <a:t>Guarav</a:t>
            </a:r>
            <a:r>
              <a:rPr lang="en-US" b="1" dirty="0">
                <a:solidFill>
                  <a:schemeClr val="bg1"/>
                </a:solidFill>
              </a:rPr>
              <a:t> </a:t>
            </a:r>
            <a:r>
              <a:rPr lang="en-US" b="1" dirty="0" err="1">
                <a:solidFill>
                  <a:schemeClr val="bg1"/>
                </a:solidFill>
              </a:rPr>
              <a:t>Kandlikar</a:t>
            </a:r>
            <a:endParaRPr lang="en-US" b="1" dirty="0">
              <a:solidFill>
                <a:schemeClr val="bg1"/>
              </a:solidFill>
            </a:endParaRPr>
          </a:p>
          <a:p>
            <a:pPr lvl="1"/>
            <a:r>
              <a:rPr lang="en-US" b="1" dirty="0">
                <a:solidFill>
                  <a:schemeClr val="bg1"/>
                </a:solidFill>
              </a:rPr>
              <a:t>Ian McFadden</a:t>
            </a:r>
          </a:p>
          <a:p>
            <a:pPr marL="457200" lvl="1" indent="0">
              <a:buNone/>
            </a:pPr>
            <a:endParaRPr lang="en-US" dirty="0"/>
          </a:p>
        </p:txBody>
      </p:sp>
      <p:pic>
        <p:nvPicPr>
          <p:cNvPr id="7" name="Picture 6">
            <a:extLst>
              <a:ext uri="{FF2B5EF4-FFF2-40B4-BE49-F238E27FC236}">
                <a16:creationId xmlns:a16="http://schemas.microsoft.com/office/drawing/2014/main" id="{C7EF23CD-F3D0-E449-B41C-7EEF31673544}"/>
              </a:ext>
            </a:extLst>
          </p:cNvPr>
          <p:cNvPicPr>
            <a:picLocks noChangeAspect="1"/>
          </p:cNvPicPr>
          <p:nvPr/>
        </p:nvPicPr>
        <p:blipFill>
          <a:blip r:embed="rId4"/>
          <a:stretch>
            <a:fillRect/>
          </a:stretch>
        </p:blipFill>
        <p:spPr>
          <a:xfrm>
            <a:off x="5937584" y="4908961"/>
            <a:ext cx="2577766" cy="1228735"/>
          </a:xfrm>
          <a:prstGeom prst="rect">
            <a:avLst/>
          </a:prstGeom>
        </p:spPr>
      </p:pic>
      <p:pic>
        <p:nvPicPr>
          <p:cNvPr id="9" name="Graphic 8">
            <a:extLst>
              <a:ext uri="{FF2B5EF4-FFF2-40B4-BE49-F238E27FC236}">
                <a16:creationId xmlns:a16="http://schemas.microsoft.com/office/drawing/2014/main" id="{3A507C3E-4A68-394B-9551-6D1D922E66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158" y="4605588"/>
            <a:ext cx="1962150" cy="1962150"/>
          </a:xfrm>
          <a:prstGeom prst="rect">
            <a:avLst/>
          </a:prstGeom>
        </p:spPr>
      </p:pic>
    </p:spTree>
    <p:extLst>
      <p:ext uri="{BB962C8B-B14F-4D97-AF65-F5344CB8AC3E}">
        <p14:creationId xmlns:p14="http://schemas.microsoft.com/office/powerpoint/2010/main" val="2337078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70D0901-BAE2-5547-AF37-8F96796B7914}"/>
              </a:ext>
            </a:extLst>
          </p:cNvPr>
          <p:cNvPicPr>
            <a:picLocks noChangeAspect="1"/>
          </p:cNvPicPr>
          <p:nvPr/>
        </p:nvPicPr>
        <p:blipFill rotWithShape="1">
          <a:blip r:embed="rId3"/>
          <a:stretch/>
        </p:blipFill>
        <p:spPr>
          <a:xfrm>
            <a:off x="393535" y="3286240"/>
            <a:ext cx="2584323" cy="2872359"/>
          </a:xfrm>
          <a:prstGeom prst="rect">
            <a:avLst/>
          </a:prstGeom>
          <a:ln w="25400">
            <a:solidFill>
              <a:schemeClr val="tx1"/>
            </a:solidFill>
          </a:ln>
        </p:spPr>
      </p:pic>
      <p:pic>
        <p:nvPicPr>
          <p:cNvPr id="19" name="Picture 18">
            <a:extLst>
              <a:ext uri="{FF2B5EF4-FFF2-40B4-BE49-F238E27FC236}">
                <a16:creationId xmlns:a16="http://schemas.microsoft.com/office/drawing/2014/main" id="{1B442D7E-7D08-224E-AD6F-8F0412A241AB}"/>
              </a:ext>
            </a:extLst>
          </p:cNvPr>
          <p:cNvPicPr>
            <a:picLocks noChangeAspect="1"/>
          </p:cNvPicPr>
          <p:nvPr/>
        </p:nvPicPr>
        <p:blipFill>
          <a:blip r:embed="rId4"/>
          <a:stretch>
            <a:fillRect/>
          </a:stretch>
        </p:blipFill>
        <p:spPr>
          <a:xfrm>
            <a:off x="3336762" y="3286240"/>
            <a:ext cx="2584323" cy="2872359"/>
          </a:xfrm>
          <a:prstGeom prst="rect">
            <a:avLst/>
          </a:prstGeom>
          <a:ln w="25400">
            <a:solidFill>
              <a:schemeClr val="tx1"/>
            </a:solidFill>
          </a:ln>
        </p:spPr>
      </p:pic>
      <p:pic>
        <p:nvPicPr>
          <p:cNvPr id="21" name="Picture 20">
            <a:extLst>
              <a:ext uri="{FF2B5EF4-FFF2-40B4-BE49-F238E27FC236}">
                <a16:creationId xmlns:a16="http://schemas.microsoft.com/office/drawing/2014/main" id="{9D1FF162-E5C3-6D49-86C8-B160C76DDC63}"/>
              </a:ext>
            </a:extLst>
          </p:cNvPr>
          <p:cNvPicPr>
            <a:picLocks noChangeAspect="1"/>
          </p:cNvPicPr>
          <p:nvPr/>
        </p:nvPicPr>
        <p:blipFill>
          <a:blip r:embed="rId5"/>
          <a:stretch>
            <a:fillRect/>
          </a:stretch>
        </p:blipFill>
        <p:spPr>
          <a:xfrm>
            <a:off x="6279988" y="3286240"/>
            <a:ext cx="2584323" cy="2872359"/>
          </a:xfrm>
          <a:prstGeom prst="rect">
            <a:avLst/>
          </a:prstGeom>
          <a:ln w="25400">
            <a:solidFill>
              <a:schemeClr val="tx1"/>
            </a:solidFill>
          </a:ln>
        </p:spPr>
      </p:pic>
      <p:sp>
        <p:nvSpPr>
          <p:cNvPr id="2" name="Title 1">
            <a:extLst>
              <a:ext uri="{FF2B5EF4-FFF2-40B4-BE49-F238E27FC236}">
                <a16:creationId xmlns:a16="http://schemas.microsoft.com/office/drawing/2014/main" id="{FCBDA8F1-CA9C-FF4D-A1EF-68B7C8AB2405}"/>
              </a:ext>
            </a:extLst>
          </p:cNvPr>
          <p:cNvSpPr>
            <a:spLocks noGrp="1"/>
          </p:cNvSpPr>
          <p:nvPr>
            <p:ph type="title"/>
          </p:nvPr>
        </p:nvSpPr>
        <p:spPr/>
        <p:txBody>
          <a:bodyPr/>
          <a:lstStyle/>
          <a:p>
            <a:r>
              <a:rPr lang="en-US" dirty="0"/>
              <a:t>Competition models</a:t>
            </a:r>
          </a:p>
        </p:txBody>
      </p:sp>
      <p:sp>
        <p:nvSpPr>
          <p:cNvPr id="3" name="Content Placeholder 2">
            <a:extLst>
              <a:ext uri="{FF2B5EF4-FFF2-40B4-BE49-F238E27FC236}">
                <a16:creationId xmlns:a16="http://schemas.microsoft.com/office/drawing/2014/main" id="{55746B33-F0DF-0B47-8D47-8285598329A3}"/>
              </a:ext>
            </a:extLst>
          </p:cNvPr>
          <p:cNvSpPr>
            <a:spLocks noGrp="1"/>
          </p:cNvSpPr>
          <p:nvPr>
            <p:ph idx="1"/>
          </p:nvPr>
        </p:nvSpPr>
        <p:spPr/>
        <p:txBody>
          <a:bodyPr>
            <a:normAutofit/>
          </a:bodyPr>
          <a:lstStyle/>
          <a:p>
            <a:pPr indent="-342900"/>
            <a:r>
              <a:rPr lang="en-US" b="1" dirty="0"/>
              <a:t>Pairwise</a:t>
            </a:r>
          </a:p>
          <a:p>
            <a:pPr indent="-342900"/>
            <a:r>
              <a:rPr lang="en-US" b="1" dirty="0"/>
              <a:t>Additive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E558DB9-657D-7646-93E3-4AAEFFED7163}"/>
                  </a:ext>
                </a:extLst>
              </p:cNvPr>
              <p:cNvSpPr/>
              <p:nvPr/>
            </p:nvSpPr>
            <p:spPr>
              <a:xfrm>
                <a:off x="4908859" y="1825625"/>
                <a:ext cx="3278013" cy="79355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𝑑𝑡</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m:oMathPara>
                </a14:m>
                <a:endParaRPr lang="en-US" sz="2400" dirty="0"/>
              </a:p>
            </p:txBody>
          </p:sp>
        </mc:Choice>
        <mc:Fallback xmlns="">
          <p:sp>
            <p:nvSpPr>
              <p:cNvPr id="5" name="Rectangle 4">
                <a:extLst>
                  <a:ext uri="{FF2B5EF4-FFF2-40B4-BE49-F238E27FC236}">
                    <a16:creationId xmlns:a16="http://schemas.microsoft.com/office/drawing/2014/main" id="{0E558DB9-657D-7646-93E3-4AAEFFED7163}"/>
                  </a:ext>
                </a:extLst>
              </p:cNvPr>
              <p:cNvSpPr>
                <a:spLocks noRot="1" noChangeAspect="1" noMove="1" noResize="1" noEditPoints="1" noAdjustHandles="1" noChangeArrowheads="1" noChangeShapeType="1" noTextEdit="1"/>
              </p:cNvSpPr>
              <p:nvPr/>
            </p:nvSpPr>
            <p:spPr>
              <a:xfrm>
                <a:off x="4908859" y="1825625"/>
                <a:ext cx="3278013" cy="793551"/>
              </a:xfrm>
              <a:prstGeom prst="rect">
                <a:avLst/>
              </a:prstGeom>
              <a:blipFill>
                <a:blip r:embed="rId6"/>
                <a:stretch>
                  <a:fillRect l="-772" b="-645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27BF908-F4A3-734F-80FC-E590211361EA}"/>
              </a:ext>
            </a:extLst>
          </p:cNvPr>
          <p:cNvSpPr txBox="1"/>
          <p:nvPr/>
        </p:nvSpPr>
        <p:spPr>
          <a:xfrm>
            <a:off x="6547866" y="6398000"/>
            <a:ext cx="2596134" cy="369332"/>
          </a:xfrm>
          <a:prstGeom prst="rect">
            <a:avLst/>
          </a:prstGeom>
          <a:noFill/>
        </p:spPr>
        <p:txBody>
          <a:bodyPr wrap="square" rtlCol="0">
            <a:spAutoFit/>
          </a:bodyPr>
          <a:lstStyle/>
          <a:p>
            <a:r>
              <a:rPr lang="en-US" dirty="0"/>
              <a:t>Illustrations, Joanna Shih</a:t>
            </a:r>
          </a:p>
        </p:txBody>
      </p:sp>
      <p:sp>
        <p:nvSpPr>
          <p:cNvPr id="4" name="TextBox 3">
            <a:extLst>
              <a:ext uri="{FF2B5EF4-FFF2-40B4-BE49-F238E27FC236}">
                <a16:creationId xmlns:a16="http://schemas.microsoft.com/office/drawing/2014/main" id="{638BA6F0-38B4-914D-9FA4-64988EDB1AF0}"/>
              </a:ext>
            </a:extLst>
          </p:cNvPr>
          <p:cNvSpPr txBox="1"/>
          <p:nvPr/>
        </p:nvSpPr>
        <p:spPr>
          <a:xfrm>
            <a:off x="393535" y="5237176"/>
            <a:ext cx="384313" cy="461665"/>
          </a:xfrm>
          <a:prstGeom prst="rect">
            <a:avLst/>
          </a:prstGeom>
          <a:noFill/>
        </p:spPr>
        <p:txBody>
          <a:bodyPr wrap="square" rtlCol="0">
            <a:spAutoFit/>
          </a:bodyPr>
          <a:lstStyle/>
          <a:p>
            <a:r>
              <a:rPr lang="en-US" sz="2400" dirty="0"/>
              <a:t>1</a:t>
            </a:r>
          </a:p>
        </p:txBody>
      </p:sp>
      <p:sp>
        <p:nvSpPr>
          <p:cNvPr id="8" name="TextBox 7">
            <a:extLst>
              <a:ext uri="{FF2B5EF4-FFF2-40B4-BE49-F238E27FC236}">
                <a16:creationId xmlns:a16="http://schemas.microsoft.com/office/drawing/2014/main" id="{746BA459-9481-C948-98E2-DCB40FFCE064}"/>
              </a:ext>
            </a:extLst>
          </p:cNvPr>
          <p:cNvSpPr txBox="1"/>
          <p:nvPr/>
        </p:nvSpPr>
        <p:spPr>
          <a:xfrm>
            <a:off x="5585961" y="5237176"/>
            <a:ext cx="384313" cy="461665"/>
          </a:xfrm>
          <a:prstGeom prst="rect">
            <a:avLst/>
          </a:prstGeom>
          <a:noFill/>
        </p:spPr>
        <p:txBody>
          <a:bodyPr wrap="square" rtlCol="0">
            <a:spAutoFit/>
          </a:bodyPr>
          <a:lstStyle/>
          <a:p>
            <a:r>
              <a:rPr lang="en-US" sz="2400" dirty="0"/>
              <a:t>3</a:t>
            </a:r>
          </a:p>
        </p:txBody>
      </p:sp>
      <p:sp>
        <p:nvSpPr>
          <p:cNvPr id="7" name="TextBox 6">
            <a:extLst>
              <a:ext uri="{FF2B5EF4-FFF2-40B4-BE49-F238E27FC236}">
                <a16:creationId xmlns:a16="http://schemas.microsoft.com/office/drawing/2014/main" id="{E1EA5FAC-A46C-044A-AED8-FCED05AB5BFD}"/>
              </a:ext>
            </a:extLst>
          </p:cNvPr>
          <p:cNvSpPr txBox="1"/>
          <p:nvPr/>
        </p:nvSpPr>
        <p:spPr>
          <a:xfrm>
            <a:off x="2033523" y="3286240"/>
            <a:ext cx="384313" cy="461665"/>
          </a:xfrm>
          <a:prstGeom prst="rect">
            <a:avLst/>
          </a:prstGeom>
          <a:noFill/>
        </p:spPr>
        <p:txBody>
          <a:bodyPr wrap="square" rtlCol="0">
            <a:spAutoFit/>
          </a:bodyPr>
          <a:lstStyle/>
          <a:p>
            <a:r>
              <a:rPr lang="en-US" sz="2400" dirty="0"/>
              <a:t>2</a:t>
            </a:r>
          </a:p>
        </p:txBody>
      </p:sp>
      <p:sp>
        <p:nvSpPr>
          <p:cNvPr id="22" name="TextBox 21">
            <a:extLst>
              <a:ext uri="{FF2B5EF4-FFF2-40B4-BE49-F238E27FC236}">
                <a16:creationId xmlns:a16="http://schemas.microsoft.com/office/drawing/2014/main" id="{C38BC111-8FE7-5245-982B-3B14C3643F6D}"/>
              </a:ext>
            </a:extLst>
          </p:cNvPr>
          <p:cNvSpPr txBox="1"/>
          <p:nvPr/>
        </p:nvSpPr>
        <p:spPr>
          <a:xfrm>
            <a:off x="3336761" y="5237176"/>
            <a:ext cx="384313" cy="461665"/>
          </a:xfrm>
          <a:prstGeom prst="rect">
            <a:avLst/>
          </a:prstGeom>
          <a:noFill/>
        </p:spPr>
        <p:txBody>
          <a:bodyPr wrap="square" rtlCol="0">
            <a:spAutoFit/>
          </a:bodyPr>
          <a:lstStyle/>
          <a:p>
            <a:r>
              <a:rPr lang="en-US" sz="2400" dirty="0"/>
              <a:t>1</a:t>
            </a:r>
          </a:p>
        </p:txBody>
      </p:sp>
      <p:sp>
        <p:nvSpPr>
          <p:cNvPr id="25" name="TextBox 24">
            <a:extLst>
              <a:ext uri="{FF2B5EF4-FFF2-40B4-BE49-F238E27FC236}">
                <a16:creationId xmlns:a16="http://schemas.microsoft.com/office/drawing/2014/main" id="{8E0E5B78-94CA-6A4A-B39E-E06985EECB24}"/>
              </a:ext>
            </a:extLst>
          </p:cNvPr>
          <p:cNvSpPr txBox="1"/>
          <p:nvPr/>
        </p:nvSpPr>
        <p:spPr>
          <a:xfrm>
            <a:off x="7845933" y="4214727"/>
            <a:ext cx="384313" cy="461665"/>
          </a:xfrm>
          <a:prstGeom prst="rect">
            <a:avLst/>
          </a:prstGeom>
          <a:noFill/>
        </p:spPr>
        <p:txBody>
          <a:bodyPr wrap="square" rtlCol="0">
            <a:spAutoFit/>
          </a:bodyPr>
          <a:lstStyle/>
          <a:p>
            <a:r>
              <a:rPr lang="en-US" sz="2400" dirty="0"/>
              <a:t>+</a:t>
            </a:r>
          </a:p>
        </p:txBody>
      </p:sp>
    </p:spTree>
    <p:extLst>
      <p:ext uri="{BB962C8B-B14F-4D97-AF65-F5344CB8AC3E}">
        <p14:creationId xmlns:p14="http://schemas.microsoft.com/office/powerpoint/2010/main" val="422350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0E0F-F2D8-0048-B149-81F4E7BEA477}"/>
              </a:ext>
            </a:extLst>
          </p:cNvPr>
          <p:cNvSpPr>
            <a:spLocks noGrp="1"/>
          </p:cNvSpPr>
          <p:nvPr>
            <p:ph type="title"/>
          </p:nvPr>
        </p:nvSpPr>
        <p:spPr/>
        <p:txBody>
          <a:bodyPr/>
          <a:lstStyle/>
          <a:p>
            <a:r>
              <a:rPr lang="en-US" dirty="0"/>
              <a:t>Higher order interactions</a:t>
            </a:r>
          </a:p>
        </p:txBody>
      </p:sp>
      <p:pic>
        <p:nvPicPr>
          <p:cNvPr id="6" name="Content Placeholder 5">
            <a:extLst>
              <a:ext uri="{FF2B5EF4-FFF2-40B4-BE49-F238E27FC236}">
                <a16:creationId xmlns:a16="http://schemas.microsoft.com/office/drawing/2014/main" id="{9651992C-7774-B34B-9CBD-D861910BA037}"/>
              </a:ext>
            </a:extLst>
          </p:cNvPr>
          <p:cNvPicPr>
            <a:picLocks noGrp="1" noChangeAspect="1"/>
          </p:cNvPicPr>
          <p:nvPr>
            <p:ph idx="1"/>
          </p:nvPr>
        </p:nvPicPr>
        <p:blipFill>
          <a:blip r:embed="rId3"/>
          <a:stretch>
            <a:fillRect/>
          </a:stretch>
        </p:blipFill>
        <p:spPr>
          <a:xfrm>
            <a:off x="3594944" y="1499936"/>
            <a:ext cx="4820766" cy="5358064"/>
          </a:xfrm>
        </p:spPr>
      </p:pic>
      <p:sp>
        <p:nvSpPr>
          <p:cNvPr id="9" name="Content Placeholder 2">
            <a:extLst>
              <a:ext uri="{FF2B5EF4-FFF2-40B4-BE49-F238E27FC236}">
                <a16:creationId xmlns:a16="http://schemas.microsoft.com/office/drawing/2014/main" id="{59AA1D96-1F0F-2940-AF09-2E5AC60A8E94}"/>
              </a:ext>
            </a:extLst>
          </p:cNvPr>
          <p:cNvSpPr txBox="1">
            <a:spLocks/>
          </p:cNvSpPr>
          <p:nvPr/>
        </p:nvSpPr>
        <p:spPr>
          <a:xfrm>
            <a:off x="628650" y="2144645"/>
            <a:ext cx="3337355" cy="37938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Not pairwise</a:t>
            </a:r>
          </a:p>
          <a:p>
            <a:endParaRPr lang="en-US" b="1" dirty="0"/>
          </a:p>
          <a:p>
            <a:r>
              <a:rPr lang="en-US" b="1" dirty="0"/>
              <a:t>Interaction modification</a:t>
            </a:r>
          </a:p>
          <a:p>
            <a:endParaRPr lang="en-US" b="1" dirty="0"/>
          </a:p>
          <a:p>
            <a:r>
              <a:rPr lang="en-US" b="1" dirty="0"/>
              <a:t>Non-additive</a:t>
            </a:r>
          </a:p>
          <a:p>
            <a:endParaRPr lang="en-US" b="1" dirty="0"/>
          </a:p>
          <a:p>
            <a:r>
              <a:rPr lang="en-US" b="1" dirty="0"/>
              <a:t>Emergence</a:t>
            </a:r>
          </a:p>
        </p:txBody>
      </p:sp>
      <p:sp>
        <p:nvSpPr>
          <p:cNvPr id="5" name="TextBox 4">
            <a:extLst>
              <a:ext uri="{FF2B5EF4-FFF2-40B4-BE49-F238E27FC236}">
                <a16:creationId xmlns:a16="http://schemas.microsoft.com/office/drawing/2014/main" id="{467A5855-A92E-A142-805A-B222E549A388}"/>
              </a:ext>
            </a:extLst>
          </p:cNvPr>
          <p:cNvSpPr txBox="1"/>
          <p:nvPr/>
        </p:nvSpPr>
        <p:spPr>
          <a:xfrm>
            <a:off x="3581692" y="4998929"/>
            <a:ext cx="384313" cy="461665"/>
          </a:xfrm>
          <a:prstGeom prst="rect">
            <a:avLst/>
          </a:prstGeom>
          <a:noFill/>
        </p:spPr>
        <p:txBody>
          <a:bodyPr wrap="square" rtlCol="0">
            <a:spAutoFit/>
          </a:bodyPr>
          <a:lstStyle/>
          <a:p>
            <a:r>
              <a:rPr lang="en-US" sz="2400" dirty="0"/>
              <a:t>1</a:t>
            </a:r>
          </a:p>
        </p:txBody>
      </p:sp>
      <p:sp>
        <p:nvSpPr>
          <p:cNvPr id="7" name="TextBox 6">
            <a:extLst>
              <a:ext uri="{FF2B5EF4-FFF2-40B4-BE49-F238E27FC236}">
                <a16:creationId xmlns:a16="http://schemas.microsoft.com/office/drawing/2014/main" id="{4A6E892B-5DD1-F443-8758-D251C38794B8}"/>
              </a:ext>
            </a:extLst>
          </p:cNvPr>
          <p:cNvSpPr txBox="1"/>
          <p:nvPr/>
        </p:nvSpPr>
        <p:spPr>
          <a:xfrm>
            <a:off x="6629162" y="1690689"/>
            <a:ext cx="384313" cy="461665"/>
          </a:xfrm>
          <a:prstGeom prst="rect">
            <a:avLst/>
          </a:prstGeom>
          <a:noFill/>
        </p:spPr>
        <p:txBody>
          <a:bodyPr wrap="square" rtlCol="0">
            <a:spAutoFit/>
          </a:bodyPr>
          <a:lstStyle/>
          <a:p>
            <a:r>
              <a:rPr lang="en-US" sz="2400" dirty="0"/>
              <a:t>2</a:t>
            </a:r>
          </a:p>
        </p:txBody>
      </p:sp>
      <p:sp>
        <p:nvSpPr>
          <p:cNvPr id="8" name="TextBox 7">
            <a:extLst>
              <a:ext uri="{FF2B5EF4-FFF2-40B4-BE49-F238E27FC236}">
                <a16:creationId xmlns:a16="http://schemas.microsoft.com/office/drawing/2014/main" id="{E5302B34-C645-AB47-8AD3-BE4408C2FF4E}"/>
              </a:ext>
            </a:extLst>
          </p:cNvPr>
          <p:cNvSpPr txBox="1"/>
          <p:nvPr/>
        </p:nvSpPr>
        <p:spPr>
          <a:xfrm>
            <a:off x="8018145" y="4998928"/>
            <a:ext cx="384313" cy="461665"/>
          </a:xfrm>
          <a:prstGeom prst="rect">
            <a:avLst/>
          </a:prstGeom>
          <a:noFill/>
        </p:spPr>
        <p:txBody>
          <a:bodyPr wrap="square" rtlCol="0">
            <a:spAutoFit/>
          </a:bodyPr>
          <a:lstStyle/>
          <a:p>
            <a:r>
              <a:rPr lang="en-US" sz="2400" dirty="0"/>
              <a:t>3</a:t>
            </a:r>
          </a:p>
        </p:txBody>
      </p:sp>
      <p:sp>
        <p:nvSpPr>
          <p:cNvPr id="3" name="TextBox 2">
            <a:extLst>
              <a:ext uri="{FF2B5EF4-FFF2-40B4-BE49-F238E27FC236}">
                <a16:creationId xmlns:a16="http://schemas.microsoft.com/office/drawing/2014/main" id="{EAA469E1-D8F4-9B45-B225-3FE8092FD742}"/>
              </a:ext>
            </a:extLst>
          </p:cNvPr>
          <p:cNvSpPr txBox="1"/>
          <p:nvPr/>
        </p:nvSpPr>
        <p:spPr>
          <a:xfrm>
            <a:off x="6821318" y="3518327"/>
            <a:ext cx="1898612" cy="523220"/>
          </a:xfrm>
          <a:prstGeom prst="rect">
            <a:avLst/>
          </a:prstGeom>
          <a:solidFill>
            <a:schemeClr val="bg1"/>
          </a:solidFill>
        </p:spPr>
        <p:txBody>
          <a:bodyPr wrap="square" rtlCol="0">
            <a:spAutoFit/>
          </a:bodyPr>
          <a:lstStyle/>
          <a:p>
            <a:r>
              <a:rPr lang="en-US" sz="2800" dirty="0"/>
              <a:t>HOI</a:t>
            </a:r>
          </a:p>
        </p:txBody>
      </p:sp>
    </p:spTree>
    <p:extLst>
      <p:ext uri="{BB962C8B-B14F-4D97-AF65-F5344CB8AC3E}">
        <p14:creationId xmlns:p14="http://schemas.microsoft.com/office/powerpoint/2010/main" val="400403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18D3D-7595-7D4F-9C99-5197F00F141F}"/>
              </a:ext>
            </a:extLst>
          </p:cNvPr>
          <p:cNvSpPr>
            <a:spLocks noGrp="1"/>
          </p:cNvSpPr>
          <p:nvPr>
            <p:ph idx="1"/>
          </p:nvPr>
        </p:nvSpPr>
        <p:spPr>
          <a:xfrm>
            <a:off x="628651" y="1528527"/>
            <a:ext cx="7886700" cy="4351338"/>
          </a:xfrm>
        </p:spPr>
        <p:txBody>
          <a:bodyPr/>
          <a:lstStyle/>
          <a:p>
            <a:pPr marL="0" indent="0">
              <a:buNone/>
            </a:pPr>
            <a:r>
              <a:rPr lang="en-US" dirty="0"/>
              <a:t>“Theory reduces the apparent complexity of the natural world…”</a:t>
            </a:r>
            <a:r>
              <a:rPr lang="en-US" baseline="30000" dirty="0"/>
              <a:t>[1]</a:t>
            </a:r>
            <a:r>
              <a:rPr lang="en-US" dirty="0"/>
              <a:t> </a:t>
            </a:r>
          </a:p>
        </p:txBody>
      </p:sp>
      <p:sp>
        <p:nvSpPr>
          <p:cNvPr id="5" name="Title 1">
            <a:extLst>
              <a:ext uri="{FF2B5EF4-FFF2-40B4-BE49-F238E27FC236}">
                <a16:creationId xmlns:a16="http://schemas.microsoft.com/office/drawing/2014/main" id="{FBD51420-5F1B-DE4B-8DFA-B22A7F2FA6D2}"/>
              </a:ext>
            </a:extLst>
          </p:cNvPr>
          <p:cNvSpPr txBox="1">
            <a:spLocks/>
          </p:cNvSpPr>
          <p:nvPr/>
        </p:nvSpPr>
        <p:spPr>
          <a:xfrm>
            <a:off x="754546" y="30898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HOIs Matter</a:t>
            </a:r>
          </a:p>
        </p:txBody>
      </p:sp>
      <p:sp>
        <p:nvSpPr>
          <p:cNvPr id="6" name="TextBox 5">
            <a:extLst>
              <a:ext uri="{FF2B5EF4-FFF2-40B4-BE49-F238E27FC236}">
                <a16:creationId xmlns:a16="http://schemas.microsoft.com/office/drawing/2014/main" id="{8BBFBF45-71BF-1546-B573-77C2F716D667}"/>
              </a:ext>
            </a:extLst>
          </p:cNvPr>
          <p:cNvSpPr txBox="1"/>
          <p:nvPr/>
        </p:nvSpPr>
        <p:spPr>
          <a:xfrm>
            <a:off x="2143173" y="6368045"/>
            <a:ext cx="7000827" cy="461665"/>
          </a:xfrm>
          <a:prstGeom prst="rect">
            <a:avLst/>
          </a:prstGeom>
          <a:noFill/>
        </p:spPr>
        <p:txBody>
          <a:bodyPr wrap="none" rtlCol="0">
            <a:spAutoFit/>
          </a:bodyPr>
          <a:lstStyle/>
          <a:p>
            <a:r>
              <a:rPr lang="en-US" sz="2400" dirty="0" err="1"/>
              <a:t>Marquet</a:t>
            </a:r>
            <a:r>
              <a:rPr lang="en-US" sz="2400" dirty="0"/>
              <a:t> et al. 2014. On Theory in Ecology. </a:t>
            </a:r>
            <a:r>
              <a:rPr lang="en-US" sz="2400" i="1" dirty="0"/>
              <a:t>Bioscience. </a:t>
            </a:r>
          </a:p>
        </p:txBody>
      </p:sp>
      <p:sp>
        <p:nvSpPr>
          <p:cNvPr id="8" name="Rectangle 7">
            <a:extLst>
              <a:ext uri="{FF2B5EF4-FFF2-40B4-BE49-F238E27FC236}">
                <a16:creationId xmlns:a16="http://schemas.microsoft.com/office/drawing/2014/main" id="{7917A21E-8C41-C94D-9B85-A4BD9C8D949F}"/>
              </a:ext>
            </a:extLst>
          </p:cNvPr>
          <p:cNvSpPr/>
          <p:nvPr/>
        </p:nvSpPr>
        <p:spPr>
          <a:xfrm>
            <a:off x="628651" y="3260035"/>
            <a:ext cx="3784324" cy="2916928"/>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CD9E83-E299-3747-BE5B-F0FBEFB6259C}"/>
              </a:ext>
            </a:extLst>
          </p:cNvPr>
          <p:cNvSpPr txBox="1"/>
          <p:nvPr/>
        </p:nvSpPr>
        <p:spPr>
          <a:xfrm>
            <a:off x="1334742" y="2746389"/>
            <a:ext cx="3442667" cy="461665"/>
          </a:xfrm>
          <a:prstGeom prst="rect">
            <a:avLst/>
          </a:prstGeom>
          <a:noFill/>
        </p:spPr>
        <p:txBody>
          <a:bodyPr wrap="square" rtlCol="0">
            <a:spAutoFit/>
          </a:bodyPr>
          <a:lstStyle/>
          <a:p>
            <a:r>
              <a:rPr lang="en-US" sz="2400" dirty="0"/>
              <a:t>World without HOIs</a:t>
            </a:r>
          </a:p>
        </p:txBody>
      </p:sp>
      <p:sp>
        <p:nvSpPr>
          <p:cNvPr id="11" name="Rectangle 10">
            <a:extLst>
              <a:ext uri="{FF2B5EF4-FFF2-40B4-BE49-F238E27FC236}">
                <a16:creationId xmlns:a16="http://schemas.microsoft.com/office/drawing/2014/main" id="{B613C16B-758F-2948-ABDC-55C8595FC13A}"/>
              </a:ext>
            </a:extLst>
          </p:cNvPr>
          <p:cNvSpPr/>
          <p:nvPr/>
        </p:nvSpPr>
        <p:spPr>
          <a:xfrm>
            <a:off x="4890053" y="3260035"/>
            <a:ext cx="3784324" cy="2916928"/>
          </a:xfrm>
          <a:prstGeom prst="rect">
            <a:avLst/>
          </a:prstGeom>
          <a:solidFill>
            <a:schemeClr val="accent1">
              <a:lumMod val="75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50640E2-E8C0-8941-9990-BA9ECD584F69}"/>
              </a:ext>
            </a:extLst>
          </p:cNvPr>
          <p:cNvSpPr txBox="1"/>
          <p:nvPr/>
        </p:nvSpPr>
        <p:spPr>
          <a:xfrm>
            <a:off x="5102087" y="2729273"/>
            <a:ext cx="3413263" cy="461665"/>
          </a:xfrm>
          <a:prstGeom prst="rect">
            <a:avLst/>
          </a:prstGeom>
          <a:noFill/>
        </p:spPr>
        <p:txBody>
          <a:bodyPr wrap="square" rtlCol="0">
            <a:spAutoFit/>
          </a:bodyPr>
          <a:lstStyle/>
          <a:p>
            <a:pPr algn="ctr"/>
            <a:r>
              <a:rPr lang="en-US" sz="2400" dirty="0"/>
              <a:t>World with HOIs</a:t>
            </a:r>
          </a:p>
        </p:txBody>
      </p:sp>
      <p:sp>
        <p:nvSpPr>
          <p:cNvPr id="13" name="TextBox 12">
            <a:extLst>
              <a:ext uri="{FF2B5EF4-FFF2-40B4-BE49-F238E27FC236}">
                <a16:creationId xmlns:a16="http://schemas.microsoft.com/office/drawing/2014/main" id="{EAE455A6-EDE0-4142-8BB6-7556971CE435}"/>
              </a:ext>
            </a:extLst>
          </p:cNvPr>
          <p:cNvSpPr txBox="1"/>
          <p:nvPr/>
        </p:nvSpPr>
        <p:spPr>
          <a:xfrm>
            <a:off x="5102087" y="3431435"/>
            <a:ext cx="2647535" cy="954107"/>
          </a:xfrm>
          <a:prstGeom prst="rect">
            <a:avLst/>
          </a:prstGeom>
          <a:noFill/>
        </p:spPr>
        <p:txBody>
          <a:bodyPr wrap="square" rtlCol="0">
            <a:spAutoFit/>
          </a:bodyPr>
          <a:lstStyle/>
          <a:p>
            <a:r>
              <a:rPr lang="en-US" sz="2800" dirty="0">
                <a:solidFill>
                  <a:schemeClr val="bg1"/>
                </a:solidFill>
              </a:rPr>
              <a:t>COMPLEX</a:t>
            </a:r>
          </a:p>
          <a:p>
            <a:endParaRPr lang="en-US" sz="2800" dirty="0">
              <a:solidFill>
                <a:schemeClr val="bg1"/>
              </a:solidFill>
            </a:endParaRPr>
          </a:p>
        </p:txBody>
      </p:sp>
      <p:sp>
        <p:nvSpPr>
          <p:cNvPr id="17" name="TextBox 16">
            <a:extLst>
              <a:ext uri="{FF2B5EF4-FFF2-40B4-BE49-F238E27FC236}">
                <a16:creationId xmlns:a16="http://schemas.microsoft.com/office/drawing/2014/main" id="{07751687-B901-D347-9830-1159BB1060AC}"/>
              </a:ext>
            </a:extLst>
          </p:cNvPr>
          <p:cNvSpPr txBox="1"/>
          <p:nvPr/>
        </p:nvSpPr>
        <p:spPr>
          <a:xfrm>
            <a:off x="845561" y="3419849"/>
            <a:ext cx="2647535" cy="523220"/>
          </a:xfrm>
          <a:prstGeom prst="rect">
            <a:avLst/>
          </a:prstGeom>
          <a:noFill/>
        </p:spPr>
        <p:txBody>
          <a:bodyPr wrap="square" rtlCol="0">
            <a:spAutoFit/>
          </a:bodyPr>
          <a:lstStyle/>
          <a:p>
            <a:r>
              <a:rPr lang="en-US" sz="2800" dirty="0"/>
              <a:t>SIMPLE</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8EAA60A-003F-9047-A496-9B2DC000D6F4}"/>
                  </a:ext>
                </a:extLst>
              </p:cNvPr>
              <p:cNvSpPr/>
              <p:nvPr/>
            </p:nvSpPr>
            <p:spPr>
              <a:xfrm>
                <a:off x="1786811" y="4051681"/>
                <a:ext cx="83407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𝛼</m:t>
                          </m:r>
                        </m:e>
                        <m:sub>
                          <m:r>
                            <a:rPr lang="en-US" sz="3600" i="1">
                              <a:latin typeface="Cambria Math" panose="02040503050406030204" pitchFamily="18" charset="0"/>
                            </a:rPr>
                            <m:t>𝑖</m:t>
                          </m:r>
                          <m:r>
                            <a:rPr lang="en-US" sz="3600" b="0" i="1" smtClean="0">
                              <a:latin typeface="Cambria Math" panose="02040503050406030204" pitchFamily="18" charset="0"/>
                            </a:rPr>
                            <m:t>𝑖</m:t>
                          </m:r>
                        </m:sub>
                      </m:sSub>
                    </m:oMath>
                  </m:oMathPara>
                </a14:m>
                <a:endParaRPr lang="en-US" sz="3600" dirty="0"/>
              </a:p>
            </p:txBody>
          </p:sp>
        </mc:Choice>
        <mc:Fallback xmlns="">
          <p:sp>
            <p:nvSpPr>
              <p:cNvPr id="18" name="Rectangle 17">
                <a:extLst>
                  <a:ext uri="{FF2B5EF4-FFF2-40B4-BE49-F238E27FC236}">
                    <a16:creationId xmlns:a16="http://schemas.microsoft.com/office/drawing/2014/main" id="{E8EAA60A-003F-9047-A496-9B2DC000D6F4}"/>
                  </a:ext>
                </a:extLst>
              </p:cNvPr>
              <p:cNvSpPr>
                <a:spLocks noRot="1" noChangeAspect="1" noMove="1" noResize="1" noEditPoints="1" noAdjustHandles="1" noChangeArrowheads="1" noChangeShapeType="1" noTextEdit="1"/>
              </p:cNvSpPr>
              <p:nvPr/>
            </p:nvSpPr>
            <p:spPr>
              <a:xfrm>
                <a:off x="1786811" y="4051681"/>
                <a:ext cx="834074" cy="646331"/>
              </a:xfrm>
              <a:prstGeom prst="rect">
                <a:avLst/>
              </a:prstGeom>
              <a:blipFill>
                <a:blip r:embed="rId2"/>
                <a:stretch>
                  <a:fillRect b="-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52699D7-1831-B944-AB2C-CC67199F0B68}"/>
                  </a:ext>
                </a:extLst>
              </p:cNvPr>
              <p:cNvSpPr/>
              <p:nvPr/>
            </p:nvSpPr>
            <p:spPr>
              <a:xfrm>
                <a:off x="1807361" y="4641219"/>
                <a:ext cx="833049" cy="690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𝛼</m:t>
                          </m:r>
                        </m:e>
                        <m:sub>
                          <m:r>
                            <a:rPr lang="en-US" sz="3600" b="0" i="1" smtClean="0">
                              <a:latin typeface="Cambria Math" panose="02040503050406030204" pitchFamily="18" charset="0"/>
                            </a:rPr>
                            <m:t>𝑗𝑖</m:t>
                          </m:r>
                        </m:sub>
                      </m:sSub>
                    </m:oMath>
                  </m:oMathPara>
                </a14:m>
                <a:endParaRPr lang="en-US" sz="3600" dirty="0"/>
              </a:p>
            </p:txBody>
          </p:sp>
        </mc:Choice>
        <mc:Fallback xmlns="">
          <p:sp>
            <p:nvSpPr>
              <p:cNvPr id="19" name="Rectangle 18">
                <a:extLst>
                  <a:ext uri="{FF2B5EF4-FFF2-40B4-BE49-F238E27FC236}">
                    <a16:creationId xmlns:a16="http://schemas.microsoft.com/office/drawing/2014/main" id="{D52699D7-1831-B944-AB2C-CC67199F0B68}"/>
                  </a:ext>
                </a:extLst>
              </p:cNvPr>
              <p:cNvSpPr>
                <a:spLocks noRot="1" noChangeAspect="1" noMove="1" noResize="1" noEditPoints="1" noAdjustHandles="1" noChangeArrowheads="1" noChangeShapeType="1" noTextEdit="1"/>
              </p:cNvSpPr>
              <p:nvPr/>
            </p:nvSpPr>
            <p:spPr>
              <a:xfrm>
                <a:off x="1807361" y="4641219"/>
                <a:ext cx="833049" cy="690895"/>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0691F56-EEBA-E145-9901-B2E62F5F0992}"/>
                  </a:ext>
                </a:extLst>
              </p:cNvPr>
              <p:cNvSpPr/>
              <p:nvPr/>
            </p:nvSpPr>
            <p:spPr>
              <a:xfrm>
                <a:off x="5115831" y="4104125"/>
                <a:ext cx="3175467"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0" smtClean="0">
                          <a:solidFill>
                            <a:schemeClr val="bg1"/>
                          </a:solidFill>
                          <a:latin typeface="Cambria Math" panose="02040503050406030204" pitchFamily="18" charset="0"/>
                        </a:rPr>
                        <m:t>𝛂</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𝑚</m:t>
                      </m:r>
                    </m:oMath>
                  </m:oMathPara>
                </a14:m>
                <a:endParaRPr lang="en-US" sz="3600" dirty="0">
                  <a:solidFill>
                    <a:schemeClr val="bg1"/>
                  </a:solidFill>
                </a:endParaRPr>
              </a:p>
            </p:txBody>
          </p:sp>
        </mc:Choice>
        <mc:Fallback xmlns="">
          <p:sp>
            <p:nvSpPr>
              <p:cNvPr id="20" name="Rectangle 19">
                <a:extLst>
                  <a:ext uri="{FF2B5EF4-FFF2-40B4-BE49-F238E27FC236}">
                    <a16:creationId xmlns:a16="http://schemas.microsoft.com/office/drawing/2014/main" id="{80691F56-EEBA-E145-9901-B2E62F5F0992}"/>
                  </a:ext>
                </a:extLst>
              </p:cNvPr>
              <p:cNvSpPr>
                <a:spLocks noRot="1" noChangeAspect="1" noMove="1" noResize="1" noEditPoints="1" noAdjustHandles="1" noChangeArrowheads="1" noChangeShapeType="1" noTextEdit="1"/>
              </p:cNvSpPr>
              <p:nvPr/>
            </p:nvSpPr>
            <p:spPr>
              <a:xfrm>
                <a:off x="5115831" y="4104125"/>
                <a:ext cx="3175467" cy="646331"/>
              </a:xfrm>
              <a:prstGeom prst="rect">
                <a:avLst/>
              </a:prstGeom>
              <a:blipFill>
                <a:blip r:embed="rId4"/>
                <a:stretch>
                  <a:fillRect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6A6769A-584D-004B-8BDD-71A15A7727D0}"/>
                  </a:ext>
                </a:extLst>
              </p:cNvPr>
              <p:cNvSpPr/>
              <p:nvPr/>
            </p:nvSpPr>
            <p:spPr>
              <a:xfrm>
                <a:off x="4998140" y="4941974"/>
                <a:ext cx="3514240"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0" smtClean="0">
                          <a:solidFill>
                            <a:schemeClr val="bg1"/>
                          </a:solidFill>
                          <a:latin typeface="Cambria Math" panose="02040503050406030204" pitchFamily="18" charset="0"/>
                        </a:rPr>
                        <m:t>𝛃</m:t>
                      </m:r>
                      <m:r>
                        <a:rPr lang="en-US" sz="3600" b="0" i="1" smtClean="0">
                          <a:solidFill>
                            <a:schemeClr val="bg1"/>
                          </a:solidFill>
                          <a:latin typeface="Cambria Math" panose="02040503050406030204" pitchFamily="18" charset="0"/>
                        </a:rPr>
                        <m:t>&gt;</m:t>
                      </m:r>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𝑚</m:t>
                      </m:r>
                    </m:oMath>
                  </m:oMathPara>
                </a14:m>
                <a:endParaRPr lang="en-US" sz="3600" dirty="0">
                  <a:solidFill>
                    <a:schemeClr val="bg1"/>
                  </a:solidFill>
                </a:endParaRPr>
              </a:p>
            </p:txBody>
          </p:sp>
        </mc:Choice>
        <mc:Fallback xmlns="">
          <p:sp>
            <p:nvSpPr>
              <p:cNvPr id="22" name="Rectangle 21">
                <a:extLst>
                  <a:ext uri="{FF2B5EF4-FFF2-40B4-BE49-F238E27FC236}">
                    <a16:creationId xmlns:a16="http://schemas.microsoft.com/office/drawing/2014/main" id="{86A6769A-584D-004B-8BDD-71A15A7727D0}"/>
                  </a:ext>
                </a:extLst>
              </p:cNvPr>
              <p:cNvSpPr>
                <a:spLocks noRot="1" noChangeAspect="1" noMove="1" noResize="1" noEditPoints="1" noAdjustHandles="1" noChangeArrowheads="1" noChangeShapeType="1" noTextEdit="1"/>
              </p:cNvSpPr>
              <p:nvPr/>
            </p:nvSpPr>
            <p:spPr>
              <a:xfrm>
                <a:off x="4998140" y="4941974"/>
                <a:ext cx="3514240" cy="646331"/>
              </a:xfrm>
              <a:prstGeom prst="rect">
                <a:avLst/>
              </a:prstGeom>
              <a:blipFill>
                <a:blip r:embed="rId5"/>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7ECF333-EB39-B14F-B841-CFA6BF5B0BBF}"/>
                  </a:ext>
                </a:extLst>
              </p:cNvPr>
              <p:cNvSpPr/>
              <p:nvPr/>
            </p:nvSpPr>
            <p:spPr>
              <a:xfrm>
                <a:off x="1786811" y="5322543"/>
                <a:ext cx="91903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𝛼</m:t>
                          </m:r>
                        </m:e>
                        <m:sub>
                          <m:r>
                            <a:rPr lang="en-US" sz="3600" b="0" i="1" smtClean="0">
                              <a:latin typeface="Cambria Math" panose="02040503050406030204" pitchFamily="18" charset="0"/>
                            </a:rPr>
                            <m:t>𝑘𝑖</m:t>
                          </m:r>
                        </m:sub>
                      </m:sSub>
                    </m:oMath>
                  </m:oMathPara>
                </a14:m>
                <a:endParaRPr lang="en-US" sz="3600" dirty="0"/>
              </a:p>
            </p:txBody>
          </p:sp>
        </mc:Choice>
        <mc:Fallback xmlns="">
          <p:sp>
            <p:nvSpPr>
              <p:cNvPr id="23" name="Rectangle 22">
                <a:extLst>
                  <a:ext uri="{FF2B5EF4-FFF2-40B4-BE49-F238E27FC236}">
                    <a16:creationId xmlns:a16="http://schemas.microsoft.com/office/drawing/2014/main" id="{57ECF333-EB39-B14F-B841-CFA6BF5B0BBF}"/>
                  </a:ext>
                </a:extLst>
              </p:cNvPr>
              <p:cNvSpPr>
                <a:spLocks noRot="1" noChangeAspect="1" noMove="1" noResize="1" noEditPoints="1" noAdjustHandles="1" noChangeArrowheads="1" noChangeShapeType="1" noTextEdit="1"/>
              </p:cNvSpPr>
              <p:nvPr/>
            </p:nvSpPr>
            <p:spPr>
              <a:xfrm>
                <a:off x="1786811" y="5322543"/>
                <a:ext cx="919034" cy="646331"/>
              </a:xfrm>
              <a:prstGeom prst="rect">
                <a:avLst/>
              </a:prstGeom>
              <a:blipFill>
                <a:blip r:embed="rId6"/>
                <a:stretch>
                  <a:fillRect b="-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6B7999E-3DDF-B74A-9D18-6C3EB7453896}"/>
                  </a:ext>
                </a:extLst>
              </p:cNvPr>
              <p:cNvSpPr/>
              <p:nvPr/>
            </p:nvSpPr>
            <p:spPr>
              <a:xfrm>
                <a:off x="2469117" y="4050095"/>
                <a:ext cx="874149" cy="690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𝛼</m:t>
                          </m:r>
                        </m:e>
                        <m:sub>
                          <m:r>
                            <a:rPr lang="en-US" sz="3600" i="1">
                              <a:latin typeface="Cambria Math" panose="02040503050406030204" pitchFamily="18" charset="0"/>
                            </a:rPr>
                            <m:t>𝑖</m:t>
                          </m:r>
                          <m:r>
                            <a:rPr lang="en-US" sz="3600" b="0" i="1" smtClean="0">
                              <a:latin typeface="Cambria Math" panose="02040503050406030204" pitchFamily="18" charset="0"/>
                            </a:rPr>
                            <m:t>𝑗</m:t>
                          </m:r>
                        </m:sub>
                      </m:sSub>
                    </m:oMath>
                  </m:oMathPara>
                </a14:m>
                <a:endParaRPr lang="en-US" sz="3600" dirty="0"/>
              </a:p>
            </p:txBody>
          </p:sp>
        </mc:Choice>
        <mc:Fallback xmlns="">
          <p:sp>
            <p:nvSpPr>
              <p:cNvPr id="24" name="Rectangle 23">
                <a:extLst>
                  <a:ext uri="{FF2B5EF4-FFF2-40B4-BE49-F238E27FC236}">
                    <a16:creationId xmlns:a16="http://schemas.microsoft.com/office/drawing/2014/main" id="{16B7999E-3DDF-B74A-9D18-6C3EB7453896}"/>
                  </a:ext>
                </a:extLst>
              </p:cNvPr>
              <p:cNvSpPr>
                <a:spLocks noRot="1" noChangeAspect="1" noMove="1" noResize="1" noEditPoints="1" noAdjustHandles="1" noChangeArrowheads="1" noChangeShapeType="1" noTextEdit="1"/>
              </p:cNvSpPr>
              <p:nvPr/>
            </p:nvSpPr>
            <p:spPr>
              <a:xfrm>
                <a:off x="2469117" y="4050095"/>
                <a:ext cx="874149" cy="690895"/>
              </a:xfrm>
              <a:prstGeom prst="rect">
                <a:avLst/>
              </a:prstGeom>
              <a:blipFill>
                <a:blip r:embed="rId7"/>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5B3D5B6-087F-774D-9FEB-A3B4EFB04467}"/>
                  </a:ext>
                </a:extLst>
              </p:cNvPr>
              <p:cNvSpPr/>
              <p:nvPr/>
            </p:nvSpPr>
            <p:spPr>
              <a:xfrm>
                <a:off x="2489667" y="4677922"/>
                <a:ext cx="873124" cy="690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𝛼</m:t>
                          </m:r>
                        </m:e>
                        <m:sub>
                          <m:r>
                            <a:rPr lang="en-US" sz="3600" b="0" i="1" smtClean="0">
                              <a:latin typeface="Cambria Math" panose="02040503050406030204" pitchFamily="18" charset="0"/>
                            </a:rPr>
                            <m:t>𝑗𝑗</m:t>
                          </m:r>
                        </m:sub>
                      </m:sSub>
                    </m:oMath>
                  </m:oMathPara>
                </a14:m>
                <a:endParaRPr lang="en-US" sz="3600" dirty="0"/>
              </a:p>
            </p:txBody>
          </p:sp>
        </mc:Choice>
        <mc:Fallback xmlns="">
          <p:sp>
            <p:nvSpPr>
              <p:cNvPr id="25" name="Rectangle 24">
                <a:extLst>
                  <a:ext uri="{FF2B5EF4-FFF2-40B4-BE49-F238E27FC236}">
                    <a16:creationId xmlns:a16="http://schemas.microsoft.com/office/drawing/2014/main" id="{25B3D5B6-087F-774D-9FEB-A3B4EFB04467}"/>
                  </a:ext>
                </a:extLst>
              </p:cNvPr>
              <p:cNvSpPr>
                <a:spLocks noRot="1" noChangeAspect="1" noMove="1" noResize="1" noEditPoints="1" noAdjustHandles="1" noChangeArrowheads="1" noChangeShapeType="1" noTextEdit="1"/>
              </p:cNvSpPr>
              <p:nvPr/>
            </p:nvSpPr>
            <p:spPr>
              <a:xfrm>
                <a:off x="2489667" y="4677922"/>
                <a:ext cx="873124" cy="690895"/>
              </a:xfrm>
              <a:prstGeom prst="rect">
                <a:avLst/>
              </a:prstGeom>
              <a:blipFill>
                <a:blip r:embed="rId8"/>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485401C1-57B9-B947-A746-B1AE4C92D588}"/>
                  </a:ext>
                </a:extLst>
              </p:cNvPr>
              <p:cNvSpPr/>
              <p:nvPr/>
            </p:nvSpPr>
            <p:spPr>
              <a:xfrm>
                <a:off x="2469117" y="5319490"/>
                <a:ext cx="959109" cy="690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𝛼</m:t>
                          </m:r>
                        </m:e>
                        <m:sub>
                          <m:r>
                            <a:rPr lang="en-US" sz="3600" b="0" i="1" smtClean="0">
                              <a:latin typeface="Cambria Math" panose="02040503050406030204" pitchFamily="18" charset="0"/>
                            </a:rPr>
                            <m:t>𝑘𝑗</m:t>
                          </m:r>
                        </m:sub>
                      </m:sSub>
                    </m:oMath>
                  </m:oMathPara>
                </a14:m>
                <a:endParaRPr lang="en-US" sz="3600" dirty="0"/>
              </a:p>
            </p:txBody>
          </p:sp>
        </mc:Choice>
        <mc:Fallback xmlns="">
          <p:sp>
            <p:nvSpPr>
              <p:cNvPr id="26" name="Rectangle 25">
                <a:extLst>
                  <a:ext uri="{FF2B5EF4-FFF2-40B4-BE49-F238E27FC236}">
                    <a16:creationId xmlns:a16="http://schemas.microsoft.com/office/drawing/2014/main" id="{485401C1-57B9-B947-A746-B1AE4C92D588}"/>
                  </a:ext>
                </a:extLst>
              </p:cNvPr>
              <p:cNvSpPr>
                <a:spLocks noRot="1" noChangeAspect="1" noMove="1" noResize="1" noEditPoints="1" noAdjustHandles="1" noChangeArrowheads="1" noChangeShapeType="1" noTextEdit="1"/>
              </p:cNvSpPr>
              <p:nvPr/>
            </p:nvSpPr>
            <p:spPr>
              <a:xfrm>
                <a:off x="2469117" y="5319490"/>
                <a:ext cx="959109" cy="690895"/>
              </a:xfrm>
              <a:prstGeom prst="rect">
                <a:avLst/>
              </a:prstGeom>
              <a:blipFill>
                <a:blip r:embed="rId9"/>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9F1BBCF-552C-A64B-8F1C-FAD4852D3B9F}"/>
                  </a:ext>
                </a:extLst>
              </p:cNvPr>
              <p:cNvSpPr/>
              <p:nvPr/>
            </p:nvSpPr>
            <p:spPr>
              <a:xfrm>
                <a:off x="3203185" y="4050095"/>
                <a:ext cx="9174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𝛼</m:t>
                          </m:r>
                        </m:e>
                        <m:sub>
                          <m:r>
                            <a:rPr lang="en-US" sz="3600" i="1">
                              <a:latin typeface="Cambria Math" panose="02040503050406030204" pitchFamily="18" charset="0"/>
                            </a:rPr>
                            <m:t>𝑖</m:t>
                          </m:r>
                          <m:r>
                            <a:rPr lang="en-US" sz="3600" b="0" i="1" smtClean="0">
                              <a:latin typeface="Cambria Math" panose="02040503050406030204" pitchFamily="18" charset="0"/>
                            </a:rPr>
                            <m:t>𝑘</m:t>
                          </m:r>
                        </m:sub>
                      </m:sSub>
                    </m:oMath>
                  </m:oMathPara>
                </a14:m>
                <a:endParaRPr lang="en-US" sz="3600" dirty="0"/>
              </a:p>
            </p:txBody>
          </p:sp>
        </mc:Choice>
        <mc:Fallback xmlns="">
          <p:sp>
            <p:nvSpPr>
              <p:cNvPr id="27" name="Rectangle 26">
                <a:extLst>
                  <a:ext uri="{FF2B5EF4-FFF2-40B4-BE49-F238E27FC236}">
                    <a16:creationId xmlns:a16="http://schemas.microsoft.com/office/drawing/2014/main" id="{59F1BBCF-552C-A64B-8F1C-FAD4852D3B9F}"/>
                  </a:ext>
                </a:extLst>
              </p:cNvPr>
              <p:cNvSpPr>
                <a:spLocks noRot="1" noChangeAspect="1" noMove="1" noResize="1" noEditPoints="1" noAdjustHandles="1" noChangeArrowheads="1" noChangeShapeType="1" noTextEdit="1"/>
              </p:cNvSpPr>
              <p:nvPr/>
            </p:nvSpPr>
            <p:spPr>
              <a:xfrm>
                <a:off x="3203185" y="4050095"/>
                <a:ext cx="917431" cy="646331"/>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CA1678A-9C52-6145-95DD-2C50B95E7C44}"/>
                  </a:ext>
                </a:extLst>
              </p:cNvPr>
              <p:cNvSpPr/>
              <p:nvPr/>
            </p:nvSpPr>
            <p:spPr>
              <a:xfrm>
                <a:off x="3223735" y="4677922"/>
                <a:ext cx="916405" cy="690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𝛼</m:t>
                          </m:r>
                        </m:e>
                        <m:sub>
                          <m:r>
                            <a:rPr lang="en-US" sz="3600" b="0" i="1" smtClean="0">
                              <a:latin typeface="Cambria Math" panose="02040503050406030204" pitchFamily="18" charset="0"/>
                            </a:rPr>
                            <m:t>𝑗𝑘</m:t>
                          </m:r>
                        </m:sub>
                      </m:sSub>
                    </m:oMath>
                  </m:oMathPara>
                </a14:m>
                <a:endParaRPr lang="en-US" sz="3600" dirty="0"/>
              </a:p>
            </p:txBody>
          </p:sp>
        </mc:Choice>
        <mc:Fallback xmlns="">
          <p:sp>
            <p:nvSpPr>
              <p:cNvPr id="28" name="Rectangle 27">
                <a:extLst>
                  <a:ext uri="{FF2B5EF4-FFF2-40B4-BE49-F238E27FC236}">
                    <a16:creationId xmlns:a16="http://schemas.microsoft.com/office/drawing/2014/main" id="{FCA1678A-9C52-6145-95DD-2C50B95E7C44}"/>
                  </a:ext>
                </a:extLst>
              </p:cNvPr>
              <p:cNvSpPr>
                <a:spLocks noRot="1" noChangeAspect="1" noMove="1" noResize="1" noEditPoints="1" noAdjustHandles="1" noChangeArrowheads="1" noChangeShapeType="1" noTextEdit="1"/>
              </p:cNvSpPr>
              <p:nvPr/>
            </p:nvSpPr>
            <p:spPr>
              <a:xfrm>
                <a:off x="3223735" y="4677922"/>
                <a:ext cx="916405" cy="690895"/>
              </a:xfrm>
              <a:prstGeom prst="rect">
                <a:avLst/>
              </a:prstGeom>
              <a:blipFill>
                <a:blip r:embed="rId11"/>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9D60B28-C697-3A42-BF89-9D8429682E97}"/>
                  </a:ext>
                </a:extLst>
              </p:cNvPr>
              <p:cNvSpPr/>
              <p:nvPr/>
            </p:nvSpPr>
            <p:spPr>
              <a:xfrm>
                <a:off x="3203185" y="5319490"/>
                <a:ext cx="100239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𝛼</m:t>
                          </m:r>
                        </m:e>
                        <m:sub>
                          <m:r>
                            <a:rPr lang="en-US" sz="3600" b="0" i="1" smtClean="0">
                              <a:latin typeface="Cambria Math" panose="02040503050406030204" pitchFamily="18" charset="0"/>
                            </a:rPr>
                            <m:t>𝑘𝑘</m:t>
                          </m:r>
                        </m:sub>
                      </m:sSub>
                    </m:oMath>
                  </m:oMathPara>
                </a14:m>
                <a:endParaRPr lang="en-US" sz="3600" dirty="0"/>
              </a:p>
            </p:txBody>
          </p:sp>
        </mc:Choice>
        <mc:Fallback xmlns="">
          <p:sp>
            <p:nvSpPr>
              <p:cNvPr id="29" name="Rectangle 28">
                <a:extLst>
                  <a:ext uri="{FF2B5EF4-FFF2-40B4-BE49-F238E27FC236}">
                    <a16:creationId xmlns:a16="http://schemas.microsoft.com/office/drawing/2014/main" id="{29D60B28-C697-3A42-BF89-9D8429682E97}"/>
                  </a:ext>
                </a:extLst>
              </p:cNvPr>
              <p:cNvSpPr>
                <a:spLocks noRot="1" noChangeAspect="1" noMove="1" noResize="1" noEditPoints="1" noAdjustHandles="1" noChangeArrowheads="1" noChangeShapeType="1" noTextEdit="1"/>
              </p:cNvSpPr>
              <p:nvPr/>
            </p:nvSpPr>
            <p:spPr>
              <a:xfrm>
                <a:off x="3203185" y="5319490"/>
                <a:ext cx="1002390" cy="646331"/>
              </a:xfrm>
              <a:prstGeom prst="rect">
                <a:avLst/>
              </a:prstGeom>
              <a:blipFill>
                <a:blip r:embed="rId12"/>
                <a:stretch>
                  <a:fillRect b="-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8C992E5-0C58-7B4F-BE29-11CC6BAC6F59}"/>
                  </a:ext>
                </a:extLst>
              </p:cNvPr>
              <p:cNvSpPr/>
              <p:nvPr/>
            </p:nvSpPr>
            <p:spPr>
              <a:xfrm>
                <a:off x="633911" y="4552210"/>
                <a:ext cx="1251881"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1" smtClean="0">
                          <a:solidFill>
                            <a:schemeClr val="tx1"/>
                          </a:solidFill>
                          <a:latin typeface="Cambria Math" panose="02040503050406030204" pitchFamily="18" charset="0"/>
                        </a:rPr>
                        <m:t>𝛂</m:t>
                      </m:r>
                      <m:r>
                        <a:rPr lang="en-US" sz="4400" b="1" i="0" smtClean="0">
                          <a:solidFill>
                            <a:schemeClr val="tx1"/>
                          </a:solidFill>
                          <a:latin typeface="Cambria Math" panose="02040503050406030204" pitchFamily="18" charset="0"/>
                        </a:rPr>
                        <m:t>=</m:t>
                      </m:r>
                    </m:oMath>
                  </m:oMathPara>
                </a14:m>
                <a:endParaRPr lang="en-US" sz="4400" dirty="0">
                  <a:solidFill>
                    <a:schemeClr val="tx1"/>
                  </a:solidFill>
                </a:endParaRPr>
              </a:p>
            </p:txBody>
          </p:sp>
        </mc:Choice>
        <mc:Fallback xmlns="">
          <p:sp>
            <p:nvSpPr>
              <p:cNvPr id="30" name="Rectangle 29">
                <a:extLst>
                  <a:ext uri="{FF2B5EF4-FFF2-40B4-BE49-F238E27FC236}">
                    <a16:creationId xmlns:a16="http://schemas.microsoft.com/office/drawing/2014/main" id="{08C992E5-0C58-7B4F-BE29-11CC6BAC6F59}"/>
                  </a:ext>
                </a:extLst>
              </p:cNvPr>
              <p:cNvSpPr>
                <a:spLocks noRot="1" noChangeAspect="1" noMove="1" noResize="1" noEditPoints="1" noAdjustHandles="1" noChangeArrowheads="1" noChangeShapeType="1" noTextEdit="1"/>
              </p:cNvSpPr>
              <p:nvPr/>
            </p:nvSpPr>
            <p:spPr>
              <a:xfrm>
                <a:off x="633911" y="4552210"/>
                <a:ext cx="1251881" cy="769441"/>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6921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BD51420-5F1B-DE4B-8DFA-B22A7F2FA6D2}"/>
              </a:ext>
            </a:extLst>
          </p:cNvPr>
          <p:cNvSpPr txBox="1">
            <a:spLocks/>
          </p:cNvSpPr>
          <p:nvPr/>
        </p:nvSpPr>
        <p:spPr>
          <a:xfrm>
            <a:off x="754546" y="30898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HOIs Matter:  </a:t>
            </a:r>
            <a:r>
              <a:rPr lang="en-US" i="1" dirty="0"/>
              <a:t>Emergence</a:t>
            </a:r>
          </a:p>
        </p:txBody>
      </p:sp>
      <p:pic>
        <p:nvPicPr>
          <p:cNvPr id="35" name="Content Placeholder 3">
            <a:extLst>
              <a:ext uri="{FF2B5EF4-FFF2-40B4-BE49-F238E27FC236}">
                <a16:creationId xmlns:a16="http://schemas.microsoft.com/office/drawing/2014/main" id="{B0246B89-EF6C-594A-B330-E2578E0A9D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24412" r="70438" b="50333"/>
          <a:stretch/>
        </p:blipFill>
        <p:spPr>
          <a:xfrm>
            <a:off x="3759374" y="1295496"/>
            <a:ext cx="1399549" cy="2275380"/>
          </a:xfrm>
        </p:spPr>
      </p:pic>
      <p:pic>
        <p:nvPicPr>
          <p:cNvPr id="36" name="Content Placeholder 3">
            <a:extLst>
              <a:ext uri="{FF2B5EF4-FFF2-40B4-BE49-F238E27FC236}">
                <a16:creationId xmlns:a16="http://schemas.microsoft.com/office/drawing/2014/main" id="{3DFC9190-2C14-D441-AB09-D3529E828380}"/>
              </a:ext>
            </a:extLst>
          </p:cNvPr>
          <p:cNvPicPr>
            <a:picLocks noChangeAspect="1"/>
          </p:cNvPicPr>
          <p:nvPr/>
        </p:nvPicPr>
        <p:blipFill rotWithShape="1">
          <a:blip r:embed="rId2">
            <a:extLst>
              <a:ext uri="{28A0092B-C50C-407E-A947-70E740481C1C}">
                <a14:useLocalDpi xmlns:a14="http://schemas.microsoft.com/office/drawing/2010/main" val="0"/>
              </a:ext>
            </a:extLst>
          </a:blip>
          <a:srcRect l="28969" t="24412" r="-4473" b="50333"/>
          <a:stretch/>
        </p:blipFill>
        <p:spPr>
          <a:xfrm>
            <a:off x="277053" y="3231828"/>
            <a:ext cx="4309255" cy="2743200"/>
          </a:xfrm>
          <a:prstGeom prst="rect">
            <a:avLst/>
          </a:prstGeom>
        </p:spPr>
      </p:pic>
      <p:sp>
        <p:nvSpPr>
          <p:cNvPr id="14" name="TextBox 13">
            <a:extLst>
              <a:ext uri="{FF2B5EF4-FFF2-40B4-BE49-F238E27FC236}">
                <a16:creationId xmlns:a16="http://schemas.microsoft.com/office/drawing/2014/main" id="{DD17585E-3F9D-A94C-B18E-42B8F97A9BB8}"/>
              </a:ext>
            </a:extLst>
          </p:cNvPr>
          <p:cNvSpPr txBox="1"/>
          <p:nvPr/>
        </p:nvSpPr>
        <p:spPr>
          <a:xfrm>
            <a:off x="1556716" y="2327546"/>
            <a:ext cx="1743075" cy="830997"/>
          </a:xfrm>
          <a:prstGeom prst="rect">
            <a:avLst/>
          </a:prstGeom>
          <a:noFill/>
        </p:spPr>
        <p:txBody>
          <a:bodyPr wrap="square" rtlCol="0">
            <a:spAutoFit/>
          </a:bodyPr>
          <a:lstStyle/>
          <a:p>
            <a:r>
              <a:rPr lang="en-US" sz="2400" dirty="0"/>
              <a:t>Two species at a time</a:t>
            </a:r>
          </a:p>
        </p:txBody>
      </p:sp>
      <p:sp>
        <p:nvSpPr>
          <p:cNvPr id="37" name="TextBox 36">
            <a:extLst>
              <a:ext uri="{FF2B5EF4-FFF2-40B4-BE49-F238E27FC236}">
                <a16:creationId xmlns:a16="http://schemas.microsoft.com/office/drawing/2014/main" id="{1533A1B2-6C2A-994A-831A-5CB2460BF375}"/>
              </a:ext>
            </a:extLst>
          </p:cNvPr>
          <p:cNvSpPr txBox="1"/>
          <p:nvPr/>
        </p:nvSpPr>
        <p:spPr>
          <a:xfrm>
            <a:off x="5618506" y="2327546"/>
            <a:ext cx="2160519" cy="830997"/>
          </a:xfrm>
          <a:prstGeom prst="rect">
            <a:avLst/>
          </a:prstGeom>
          <a:noFill/>
        </p:spPr>
        <p:txBody>
          <a:bodyPr wrap="square" rtlCol="0">
            <a:spAutoFit/>
          </a:bodyPr>
          <a:lstStyle/>
          <a:p>
            <a:r>
              <a:rPr lang="en-US" sz="2400" dirty="0"/>
              <a:t>Three species at a time</a:t>
            </a:r>
          </a:p>
        </p:txBody>
      </p:sp>
      <p:sp>
        <p:nvSpPr>
          <p:cNvPr id="38" name="Title 1">
            <a:extLst>
              <a:ext uri="{FF2B5EF4-FFF2-40B4-BE49-F238E27FC236}">
                <a16:creationId xmlns:a16="http://schemas.microsoft.com/office/drawing/2014/main" id="{E0688090-5A0E-F942-AF1D-5DEAAE765C29}"/>
              </a:ext>
            </a:extLst>
          </p:cNvPr>
          <p:cNvSpPr txBox="1">
            <a:spLocks/>
          </p:cNvSpPr>
          <p:nvPr/>
        </p:nvSpPr>
        <p:spPr bwMode="auto">
          <a:xfrm>
            <a:off x="3127513" y="6439304"/>
            <a:ext cx="601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dirty="0">
                <a:latin typeface="Arial" panose="020B0604020202020204" pitchFamily="34" charset="0"/>
              </a:rPr>
              <a:t>J Grilli </a:t>
            </a:r>
            <a:r>
              <a:rPr lang="en-US" altLang="en-US" i="1" dirty="0">
                <a:latin typeface="Arial" panose="020B0604020202020204" pitchFamily="34" charset="0"/>
              </a:rPr>
              <a:t>et al. Nature</a:t>
            </a:r>
            <a:r>
              <a:rPr lang="en-US" altLang="en-US" dirty="0">
                <a:latin typeface="Arial" panose="020B0604020202020204" pitchFamily="34" charset="0"/>
              </a:rPr>
              <a:t> 1–4 (2017) doi:10.1038/nature23273</a:t>
            </a:r>
          </a:p>
        </p:txBody>
      </p:sp>
      <p:pic>
        <p:nvPicPr>
          <p:cNvPr id="39" name="Content Placeholder 3">
            <a:extLst>
              <a:ext uri="{FF2B5EF4-FFF2-40B4-BE49-F238E27FC236}">
                <a16:creationId xmlns:a16="http://schemas.microsoft.com/office/drawing/2014/main" id="{9B152BE5-94D7-D347-A06D-4370705918C9}"/>
              </a:ext>
            </a:extLst>
          </p:cNvPr>
          <p:cNvPicPr>
            <a:picLocks noChangeAspect="1"/>
          </p:cNvPicPr>
          <p:nvPr/>
        </p:nvPicPr>
        <p:blipFill rotWithShape="1">
          <a:blip r:embed="rId3">
            <a:extLst>
              <a:ext uri="{28A0092B-C50C-407E-A947-70E740481C1C}">
                <a14:useLocalDpi xmlns:a14="http://schemas.microsoft.com/office/drawing/2010/main" val="0"/>
              </a:ext>
            </a:extLst>
          </a:blip>
          <a:srcRect l="30260" t="24413" r="-4400" b="50333"/>
          <a:stretch/>
        </p:blipFill>
        <p:spPr>
          <a:xfrm>
            <a:off x="4711693" y="3231828"/>
            <a:ext cx="4237050" cy="2743200"/>
          </a:xfrm>
          <a:prstGeom prst="rect">
            <a:avLst/>
          </a:prstGeom>
        </p:spPr>
      </p:pic>
    </p:spTree>
    <p:extLst>
      <p:ext uri="{BB962C8B-B14F-4D97-AF65-F5344CB8AC3E}">
        <p14:creationId xmlns:p14="http://schemas.microsoft.com/office/powerpoint/2010/main" val="724745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4EAD-DCDC-E048-A1A8-998DBCA2CDEC}"/>
              </a:ext>
            </a:extLst>
          </p:cNvPr>
          <p:cNvSpPr>
            <a:spLocks noGrp="1"/>
          </p:cNvSpPr>
          <p:nvPr>
            <p:ph type="title"/>
          </p:nvPr>
        </p:nvSpPr>
        <p:spPr/>
        <p:txBody>
          <a:bodyPr>
            <a:normAutofit/>
          </a:bodyPr>
          <a:lstStyle/>
          <a:p>
            <a:r>
              <a:rPr lang="en-US" dirty="0"/>
              <a:t>Questions</a:t>
            </a:r>
          </a:p>
        </p:txBody>
      </p:sp>
      <p:sp>
        <p:nvSpPr>
          <p:cNvPr id="3" name="Content Placeholder 2">
            <a:extLst>
              <a:ext uri="{FF2B5EF4-FFF2-40B4-BE49-F238E27FC236}">
                <a16:creationId xmlns:a16="http://schemas.microsoft.com/office/drawing/2014/main" id="{BE2C45CC-D9B1-3E4F-82AA-7587BD19C65C}"/>
              </a:ext>
            </a:extLst>
          </p:cNvPr>
          <p:cNvSpPr>
            <a:spLocks noGrp="1"/>
          </p:cNvSpPr>
          <p:nvPr>
            <p:ph idx="1"/>
          </p:nvPr>
        </p:nvSpPr>
        <p:spPr>
          <a:xfrm>
            <a:off x="628650" y="2395468"/>
            <a:ext cx="7886700" cy="3183697"/>
          </a:xfrm>
        </p:spPr>
        <p:txBody>
          <a:bodyPr/>
          <a:lstStyle/>
          <a:p>
            <a:pPr marL="514350" indent="-514350">
              <a:buFont typeface="+mj-lt"/>
              <a:buAutoNum type="arabicPeriod"/>
            </a:pPr>
            <a:r>
              <a:rPr lang="en-US" dirty="0"/>
              <a:t>What counts as an HOI really? </a:t>
            </a:r>
          </a:p>
          <a:p>
            <a:pPr lvl="1"/>
            <a:r>
              <a:rPr lang="en-US" dirty="0"/>
              <a:t>Provide a new general definition of HOIs</a:t>
            </a:r>
          </a:p>
          <a:p>
            <a:pPr marL="457200" lvl="1" indent="0">
              <a:buNone/>
            </a:pPr>
            <a:endParaRPr lang="en-US" dirty="0"/>
          </a:p>
          <a:p>
            <a:pPr marL="514350" indent="-514350">
              <a:buFont typeface="+mj-lt"/>
              <a:buAutoNum type="arabicPeriod"/>
            </a:pPr>
            <a:r>
              <a:rPr lang="en-US" dirty="0">
                <a:solidFill>
                  <a:schemeClr val="bg1"/>
                </a:solidFill>
              </a:rPr>
              <a:t>How might HOIs arise in nature? </a:t>
            </a:r>
          </a:p>
          <a:p>
            <a:pPr lvl="1"/>
            <a:r>
              <a:rPr lang="en-US" dirty="0">
                <a:solidFill>
                  <a:schemeClr val="bg1"/>
                </a:solidFill>
              </a:rPr>
              <a:t>Simulate plant competition and fit HOI model</a:t>
            </a:r>
          </a:p>
          <a:p>
            <a:pPr marL="0" indent="0">
              <a:buNone/>
            </a:pP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21735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683B6E7-2A19-724A-A5C2-0B76FE8AF904}"/>
              </a:ext>
            </a:extLst>
          </p:cNvPr>
          <p:cNvSpPr>
            <a:spLocks noGrp="1"/>
          </p:cNvSpPr>
          <p:nvPr>
            <p:ph type="title"/>
          </p:nvPr>
        </p:nvSpPr>
        <p:spPr>
          <a:xfrm>
            <a:off x="628650" y="365126"/>
            <a:ext cx="7886700" cy="1325563"/>
          </a:xfrm>
        </p:spPr>
        <p:txBody>
          <a:bodyPr>
            <a:normAutofit/>
          </a:bodyPr>
          <a:lstStyle/>
          <a:p>
            <a:r>
              <a:rPr lang="en-US" dirty="0"/>
              <a:t>Questions</a:t>
            </a:r>
          </a:p>
        </p:txBody>
      </p:sp>
      <p:sp>
        <p:nvSpPr>
          <p:cNvPr id="13" name="Content Placeholder 2">
            <a:extLst>
              <a:ext uri="{FF2B5EF4-FFF2-40B4-BE49-F238E27FC236}">
                <a16:creationId xmlns:a16="http://schemas.microsoft.com/office/drawing/2014/main" id="{0BB00343-EC99-BF42-A726-6E0779C7D65F}"/>
              </a:ext>
            </a:extLst>
          </p:cNvPr>
          <p:cNvSpPr>
            <a:spLocks noGrp="1"/>
          </p:cNvSpPr>
          <p:nvPr>
            <p:ph idx="1"/>
          </p:nvPr>
        </p:nvSpPr>
        <p:spPr>
          <a:xfrm>
            <a:off x="628650" y="2395468"/>
            <a:ext cx="7886700" cy="3183697"/>
          </a:xfrm>
        </p:spPr>
        <p:txBody>
          <a:bodyPr/>
          <a:lstStyle/>
          <a:p>
            <a:pPr marL="514350" indent="-514350">
              <a:buFont typeface="+mj-lt"/>
              <a:buAutoNum type="arabicPeriod"/>
            </a:pPr>
            <a:r>
              <a:rPr lang="en-US" dirty="0"/>
              <a:t>What counts as an HOI really? </a:t>
            </a:r>
          </a:p>
          <a:p>
            <a:pPr lvl="1"/>
            <a:r>
              <a:rPr lang="en-US" dirty="0"/>
              <a:t>Provide a new general definition of HOIs</a:t>
            </a:r>
          </a:p>
          <a:p>
            <a:pPr marL="457200" lvl="1" indent="0">
              <a:buNone/>
            </a:pPr>
            <a:endParaRPr lang="en-US" dirty="0"/>
          </a:p>
          <a:p>
            <a:pPr marL="514350" indent="-514350">
              <a:buFont typeface="+mj-lt"/>
              <a:buAutoNum type="arabicPeriod"/>
            </a:pPr>
            <a:r>
              <a:rPr lang="en-US" dirty="0"/>
              <a:t>How might HOIs arise in nature? </a:t>
            </a:r>
          </a:p>
          <a:p>
            <a:pPr lvl="1"/>
            <a:r>
              <a:rPr lang="en-US" dirty="0"/>
              <a:t>Simulate plant competition and fit HOI model</a:t>
            </a:r>
          </a:p>
          <a:p>
            <a:pPr marL="0" indent="0">
              <a:buNone/>
            </a:pP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1519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2F5CCBB-DC5A-A647-BD5D-02033BC353D3}"/>
              </a:ext>
            </a:extLst>
          </p:cNvPr>
          <p:cNvSpPr txBox="1">
            <a:spLocks/>
          </p:cNvSpPr>
          <p:nvPr/>
        </p:nvSpPr>
        <p:spPr>
          <a:xfrm>
            <a:off x="1099930" y="2930557"/>
            <a:ext cx="8322365" cy="2728122"/>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pPr>
            <a:r>
              <a:rPr lang="en-US" sz="2400" dirty="0"/>
              <a:t>Non additive interactions: </a:t>
            </a:r>
          </a:p>
          <a:p>
            <a:pPr>
              <a:lnSpc>
                <a:spcPct val="100000"/>
              </a:lnSpc>
              <a:spcAft>
                <a:spcPts val="600"/>
              </a:spcAft>
            </a:pPr>
            <a:r>
              <a:rPr lang="en-US" sz="2400" dirty="0"/>
              <a:t>Interaction modification:</a:t>
            </a:r>
          </a:p>
          <a:p>
            <a:pPr>
              <a:lnSpc>
                <a:spcPct val="100000"/>
              </a:lnSpc>
              <a:spcAft>
                <a:spcPts val="600"/>
              </a:spcAft>
            </a:pPr>
            <a:r>
              <a:rPr lang="en-US" sz="2400" dirty="0"/>
              <a:t>Non-linear density dependence:</a:t>
            </a:r>
          </a:p>
          <a:p>
            <a:pPr>
              <a:lnSpc>
                <a:spcPct val="100000"/>
              </a:lnSpc>
              <a:spcAft>
                <a:spcPts val="600"/>
              </a:spcAft>
            </a:pPr>
            <a:r>
              <a:rPr lang="en-US" sz="2400" dirty="0"/>
              <a:t>Indirect effects:</a:t>
            </a:r>
          </a:p>
          <a:p>
            <a:pPr marL="457200" lvl="1" indent="0">
              <a:lnSpc>
                <a:spcPct val="100000"/>
              </a:lnSpc>
              <a:spcAft>
                <a:spcPts val="600"/>
              </a:spcAft>
              <a:buNone/>
            </a:pPr>
            <a:endParaRPr lang="en-US" sz="2000" dirty="0"/>
          </a:p>
          <a:p>
            <a:pPr marL="0" lvl="1" indent="0">
              <a:lnSpc>
                <a:spcPct val="100000"/>
              </a:lnSpc>
              <a:spcBef>
                <a:spcPts val="1000"/>
              </a:spcBef>
              <a:spcAft>
                <a:spcPts val="600"/>
              </a:spcAft>
              <a:buNone/>
            </a:pPr>
            <a:r>
              <a:rPr lang="en-US" dirty="0"/>
              <a:t>Billick and Case. 1994.</a:t>
            </a:r>
          </a:p>
          <a:p>
            <a:pPr marL="0" lvl="1" indent="0">
              <a:lnSpc>
                <a:spcPct val="100000"/>
              </a:lnSpc>
              <a:spcBef>
                <a:spcPts val="1000"/>
              </a:spcBef>
              <a:spcAft>
                <a:spcPts val="600"/>
              </a:spcAft>
              <a:buNone/>
            </a:pPr>
            <a:r>
              <a:rPr lang="en-US" dirty="0"/>
              <a:t>Adler and Morris 1994. </a:t>
            </a:r>
          </a:p>
          <a:p>
            <a:pPr marL="0" lvl="1" indent="0">
              <a:lnSpc>
                <a:spcPct val="100000"/>
              </a:lnSpc>
              <a:spcBef>
                <a:spcPts val="1000"/>
              </a:spcBef>
              <a:spcAft>
                <a:spcPts val="600"/>
              </a:spcAft>
              <a:buNone/>
            </a:pPr>
            <a:r>
              <a:rPr lang="en-US" dirty="0"/>
              <a:t>Mayfield and Stouffer.          2017.</a:t>
            </a:r>
          </a:p>
          <a:p>
            <a:pPr marL="0" lvl="1" indent="0">
              <a:lnSpc>
                <a:spcPct val="100000"/>
              </a:lnSpc>
              <a:spcBef>
                <a:spcPts val="1000"/>
              </a:spcBef>
              <a:spcAft>
                <a:spcPts val="600"/>
              </a:spcAft>
              <a:buNone/>
            </a:pPr>
            <a:r>
              <a:rPr lang="en-US" dirty="0"/>
              <a:t>Grilli et al. 2017.</a:t>
            </a:r>
          </a:p>
          <a:p>
            <a:pPr marL="457200" lvl="1" indent="0">
              <a:lnSpc>
                <a:spcPct val="100000"/>
              </a:lnSpc>
              <a:spcAft>
                <a:spcPts val="600"/>
              </a:spcAft>
              <a:buNone/>
            </a:pPr>
            <a:endParaRPr lang="en-US" sz="2800" dirty="0"/>
          </a:p>
        </p:txBody>
      </p:sp>
      <p:sp>
        <p:nvSpPr>
          <p:cNvPr id="7" name="Title 1">
            <a:extLst>
              <a:ext uri="{FF2B5EF4-FFF2-40B4-BE49-F238E27FC236}">
                <a16:creationId xmlns:a16="http://schemas.microsoft.com/office/drawing/2014/main" id="{94652783-831A-3E45-9673-C67B06C68067}"/>
              </a:ext>
            </a:extLst>
          </p:cNvPr>
          <p:cNvSpPr txBox="1">
            <a:spLocks/>
          </p:cNvSpPr>
          <p:nvPr/>
        </p:nvSpPr>
        <p:spPr>
          <a:xfrm>
            <a:off x="754546" y="30898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are HOIs?</a:t>
            </a:r>
          </a:p>
        </p:txBody>
      </p:sp>
      <p:sp>
        <p:nvSpPr>
          <p:cNvPr id="20" name="TextBox 19">
            <a:extLst>
              <a:ext uri="{FF2B5EF4-FFF2-40B4-BE49-F238E27FC236}">
                <a16:creationId xmlns:a16="http://schemas.microsoft.com/office/drawing/2014/main" id="{7D1D88CD-AED2-5849-B1DC-E3FBEA618569}"/>
              </a:ext>
            </a:extLst>
          </p:cNvPr>
          <p:cNvSpPr txBox="1"/>
          <p:nvPr/>
        </p:nvSpPr>
        <p:spPr>
          <a:xfrm>
            <a:off x="2848299" y="2020940"/>
            <a:ext cx="4176271" cy="523220"/>
          </a:xfrm>
          <a:prstGeom prst="rect">
            <a:avLst/>
          </a:prstGeom>
          <a:noFill/>
        </p:spPr>
        <p:txBody>
          <a:bodyPr wrap="none" rtlCol="0">
            <a:spAutoFit/>
          </a:bodyPr>
          <a:lstStyle/>
          <a:p>
            <a:r>
              <a:rPr lang="en-US" sz="2800" dirty="0"/>
              <a:t>Many different definitions! </a:t>
            </a:r>
          </a:p>
        </p:txBody>
      </p:sp>
    </p:spTree>
    <p:extLst>
      <p:ext uri="{BB962C8B-B14F-4D97-AF65-F5344CB8AC3E}">
        <p14:creationId xmlns:p14="http://schemas.microsoft.com/office/powerpoint/2010/main" val="2766366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4034</TotalTime>
  <Words>4905</Words>
  <Application>Microsoft Macintosh PowerPoint</Application>
  <PresentationFormat>On-screen Show (4:3)</PresentationFormat>
  <Paragraphs>444</Paragraphs>
  <Slides>29</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Cambria</vt:lpstr>
      <vt:lpstr>Cambria Math</vt:lpstr>
      <vt:lpstr>Office Theme</vt:lpstr>
      <vt:lpstr>What are higher order interactions and how can we measure them?</vt:lpstr>
      <vt:lpstr>PowerPoint Presentation</vt:lpstr>
      <vt:lpstr>Competition models</vt:lpstr>
      <vt:lpstr>Higher order interactions</vt:lpstr>
      <vt:lpstr>PowerPoint Presentation</vt:lpstr>
      <vt:lpstr>PowerPoint Presentation</vt:lpstr>
      <vt:lpstr>Questions</vt:lpstr>
      <vt:lpstr>Questions</vt:lpstr>
      <vt:lpstr>PowerPoint Presentation</vt:lpstr>
      <vt:lpstr>PowerPoint Presentation</vt:lpstr>
      <vt:lpstr>Questions</vt:lpstr>
      <vt:lpstr>A general definition for HOIs</vt:lpstr>
      <vt:lpstr>California annual plants</vt:lpstr>
      <vt:lpstr>Simulation model</vt:lpstr>
      <vt:lpstr>Simulation model</vt:lpstr>
      <vt:lpstr>Simulation model</vt:lpstr>
      <vt:lpstr>Simulation model</vt:lpstr>
      <vt:lpstr>Species differences</vt:lpstr>
      <vt:lpstr>Simulation Model</vt:lpstr>
      <vt:lpstr>Competition “Experiment”</vt:lpstr>
      <vt:lpstr>Competition Models</vt:lpstr>
      <vt:lpstr>One Competitor at a Time</vt:lpstr>
      <vt:lpstr>Two Competitors at Once? </vt:lpstr>
      <vt:lpstr>Strength of HOIs</vt:lpstr>
      <vt:lpstr>Questions</vt:lpstr>
      <vt:lpstr>What causes higher order interactions?</vt:lpstr>
      <vt:lpstr>What causes higher order interactions?</vt:lpstr>
      <vt:lpstr>Conclusions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Emergent higher order interactions among competitors?</dc:title>
  <dc:creator>Andy Kleinhesselink</dc:creator>
  <cp:lastModifiedBy>Andy Kleinhesselink</cp:lastModifiedBy>
  <cp:revision>202</cp:revision>
  <dcterms:created xsi:type="dcterms:W3CDTF">2018-07-30T17:13:18Z</dcterms:created>
  <dcterms:modified xsi:type="dcterms:W3CDTF">2019-11-06T22:05:57Z</dcterms:modified>
</cp:coreProperties>
</file>